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60"/>
  </p:normalViewPr>
  <p:slideViewPr>
    <p:cSldViewPr>
      <p:cViewPr>
        <p:scale>
          <a:sx n="100" d="100"/>
          <a:sy n="100" d="100"/>
        </p:scale>
        <p:origin x="-3072" y="87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8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2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0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7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1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7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4086-C4DD-4F0A-BE59-A7A1771986E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2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1346" y="-4028"/>
            <a:ext cx="418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/>
              <a:t>Предлагаем Вашему вниманию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полуприцеп</a:t>
            </a:r>
            <a:endParaRPr lang="en-US" sz="1600" b="1" i="1" dirty="0" smtClean="0"/>
          </a:p>
          <a:p>
            <a:pPr algn="ctr"/>
            <a:r>
              <a:rPr lang="it-IT" sz="1600" b="1" i="1" dirty="0"/>
              <a:t>Wielton NS-3</a:t>
            </a:r>
            <a:endParaRPr lang="ru-RU" sz="16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06400" y="2819400"/>
            <a:ext cx="6051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Серийный номер: </a:t>
            </a:r>
            <a:r>
              <a:rPr lang="en-US" sz="1200" dirty="0" smtClean="0"/>
              <a:t>sudns300000097921</a:t>
            </a:r>
          </a:p>
          <a:p>
            <a:r>
              <a:rPr lang="ru-RU" sz="1200" dirty="0" smtClean="0"/>
              <a:t>Год производства машины 202</a:t>
            </a:r>
            <a:r>
              <a:rPr lang="en-US" sz="1200" dirty="0" smtClean="0"/>
              <a:t>0</a:t>
            </a:r>
            <a:r>
              <a:rPr lang="ru-RU" sz="1200" dirty="0" smtClean="0"/>
              <a:t>,  Польша.</a:t>
            </a:r>
          </a:p>
          <a:p>
            <a:r>
              <a:rPr lang="ru-RU" sz="1200" dirty="0" smtClean="0"/>
              <a:t>Дата покупки 08.06.2021. ТО в полном объёме по регламенту производителя. Обслуживание ООО «</a:t>
            </a:r>
            <a:r>
              <a:rPr lang="ru-RU" sz="1200" dirty="0" err="1" smtClean="0"/>
              <a:t>Техцентры</a:t>
            </a:r>
            <a:r>
              <a:rPr lang="ru-RU" sz="1200" dirty="0" smtClean="0"/>
              <a:t> СОТРАНС»</a:t>
            </a:r>
          </a:p>
          <a:p>
            <a:r>
              <a:rPr lang="ru-RU" sz="1200" dirty="0" smtClean="0"/>
              <a:t>Последнее обслуживание:</a:t>
            </a:r>
            <a:r>
              <a:rPr lang="en-US" sz="1200" dirty="0" smtClean="0"/>
              <a:t> 03.02.2022</a:t>
            </a:r>
            <a:r>
              <a:rPr lang="ru-RU" sz="1200" dirty="0" smtClean="0"/>
              <a:t>. </a:t>
            </a:r>
          </a:p>
          <a:p>
            <a:r>
              <a:rPr lang="ru-RU" sz="1200" dirty="0" smtClean="0"/>
              <a:t>1 собственник по ПТС. </a:t>
            </a:r>
          </a:p>
          <a:p>
            <a:r>
              <a:rPr lang="ru-RU" sz="1200" dirty="0" smtClean="0"/>
              <a:t>Состояние идеальное, близкое к состоянию новой машины.</a:t>
            </a:r>
          </a:p>
          <a:p>
            <a:r>
              <a:rPr lang="ru-RU" sz="1200" dirty="0" smtClean="0"/>
              <a:t>ПТС в наличии. Машина готова к продаже.</a:t>
            </a:r>
            <a:endParaRPr lang="ru-RU" sz="1200" dirty="0"/>
          </a:p>
          <a:p>
            <a:r>
              <a:rPr lang="ru-RU" sz="1200" b="1" dirty="0" smtClean="0"/>
              <a:t>Стоимость 3,722,917 </a:t>
            </a:r>
            <a:r>
              <a:rPr lang="ru-RU" sz="1200" b="1" dirty="0" err="1" smtClean="0"/>
              <a:t>Руб</a:t>
            </a:r>
            <a:r>
              <a:rPr lang="ru-RU" sz="1200" b="1" dirty="0" smtClean="0"/>
              <a:t> без НДС. (4 467 500,40 итоговая стоимость с НДС)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990600"/>
            <a:ext cx="2488417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96" y="990600"/>
            <a:ext cx="3819456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22187"/>
              </p:ext>
            </p:extLst>
          </p:nvPr>
        </p:nvGraphicFramePr>
        <p:xfrm>
          <a:off x="346075" y="4726126"/>
          <a:ext cx="6172200" cy="4145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5791"/>
                <a:gridCol w="3086409"/>
              </a:tblGrid>
              <a:tr h="237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				 P</a:t>
                      </a:r>
                      <a:r>
                        <a:rPr lang="ru-RU" sz="800" dirty="0" err="1">
                          <a:effectLst/>
                        </a:rPr>
                        <a:t>ама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Кузов – площадка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</a:tr>
              <a:tr h="7112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стальная конструкция из стали 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r>
                        <a:rPr lang="ru-RU" sz="800" dirty="0">
                          <a:effectLst/>
                        </a:rPr>
                        <a:t> 700 с повышенной прочностью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 err="1">
                          <a:effectLst/>
                        </a:rPr>
                        <a:t>двухдиапазонные</a:t>
                      </a:r>
                      <a:r>
                        <a:rPr lang="ru-RU" sz="800" dirty="0">
                          <a:effectLst/>
                        </a:rPr>
                        <a:t> опорные ноги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плита сцепки с 2-дюймовым шкворнем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задний бампер в соответствии с ЕСЕ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боковая защита в соответствии с ЕСЕ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 row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2 x 20', 1 x 40', 1 x 40 high cube, 1 x 20’ в средней позиции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площадка в задней части полуприцепа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четыре паромные петли на сторону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12 фитингов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</a:tr>
              <a:tr h="11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Шасси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2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3-осное </a:t>
                      </a:r>
                      <a:r>
                        <a:rPr lang="en-US" sz="800">
                          <a:effectLst/>
                        </a:rPr>
                        <a:t>SAF</a:t>
                      </a:r>
                      <a:r>
                        <a:rPr lang="ru-RU" sz="800">
                          <a:effectLst/>
                        </a:rPr>
                        <a:t> дисковое - техническая нагрузка оси до 9000 кг,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пневмоподвеска,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первая ось поднимается в автоматическом цикле, с возможностью ручного управления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клапан поднятия и опускания грузового кузова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Высота ССУ – 1 100 мм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Система торможения </a:t>
                      </a:r>
                      <a:r>
                        <a:rPr lang="en-US" sz="800">
                          <a:effectLst/>
                        </a:rPr>
                        <a:t>WABCO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>
                  <a:txBody>
                    <a:bodyPr/>
                    <a:lstStyle/>
                    <a:p>
                      <a:pPr marL="1348740" indent="-13487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Электрическое оборудование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</a:tr>
              <a:tr h="47416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соответствует  требованиям </a:t>
                      </a:r>
                      <a:r>
                        <a:rPr lang="pl-PL" sz="800">
                          <a:effectLst/>
                        </a:rPr>
                        <a:t>ADR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автоматическая регулировка тормозов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антиблокировочная система </a:t>
                      </a:r>
                      <a:r>
                        <a:rPr lang="pl-PL" sz="800">
                          <a:effectLst/>
                        </a:rPr>
                        <a:t>EBS</a:t>
                      </a:r>
                      <a:r>
                        <a:rPr lang="ru-RU" sz="800">
                          <a:effectLst/>
                        </a:rPr>
                        <a:t> с функцией </a:t>
                      </a:r>
                      <a:r>
                        <a:rPr lang="pl-PL" sz="800">
                          <a:effectLst/>
                        </a:rPr>
                        <a:t>Vehicle Stability</a:t>
                      </a:r>
                      <a:r>
                        <a:rPr lang="ru-RU" sz="800">
                          <a:effectLst/>
                        </a:rPr>
                        <a:t>  -  „</a:t>
                      </a:r>
                      <a:r>
                        <a:rPr lang="pl-PL" sz="800">
                          <a:effectLst/>
                        </a:rPr>
                        <a:t>RSS</a:t>
                      </a:r>
                      <a:r>
                        <a:rPr lang="ru-RU" sz="800">
                          <a:effectLst/>
                        </a:rPr>
                        <a:t>”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 row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24 </a:t>
                      </a:r>
                      <a:r>
                        <a:rPr lang="pl-PL" sz="800">
                          <a:effectLst/>
                        </a:rPr>
                        <a:t>v</a:t>
                      </a:r>
                      <a:r>
                        <a:rPr lang="ru-RU" sz="800">
                          <a:effectLst/>
                        </a:rPr>
                        <a:t> в соответствии с </a:t>
                      </a:r>
                      <a:r>
                        <a:rPr lang="pl-PL" sz="800">
                          <a:effectLst/>
                        </a:rPr>
                        <a:t>ECE</a:t>
                      </a:r>
                      <a:r>
                        <a:rPr lang="ru-RU" sz="800">
                          <a:effectLst/>
                        </a:rPr>
                        <a:t> и </a:t>
                      </a:r>
                      <a:r>
                        <a:rPr lang="pl-PL" sz="800">
                          <a:effectLst/>
                        </a:rPr>
                        <a:t>ADR</a:t>
                      </a:r>
                      <a:r>
                        <a:rPr lang="ru-RU" sz="800">
                          <a:effectLst/>
                        </a:rPr>
                        <a:t>,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задние фары комплексные</a:t>
                      </a:r>
                      <a:r>
                        <a:rPr lang="pl-PL" sz="800">
                          <a:effectLst/>
                        </a:rPr>
                        <a:t>: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светодиодные</a:t>
                      </a:r>
                      <a:r>
                        <a:rPr lang="pl-PL" sz="800">
                          <a:effectLst/>
                        </a:rPr>
                        <a:t> – LED: </a:t>
                      </a:r>
                      <a:r>
                        <a:rPr lang="ru-RU" sz="800">
                          <a:effectLst/>
                        </a:rPr>
                        <a:t>позиционные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вольфрамовые лампочки: свет заднего движения, противотуманные фары, света поворотников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освещение номерных знаков, (лампочки)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габаритные огни и боковое освещение диодные (</a:t>
                      </a:r>
                      <a:r>
                        <a:rPr lang="pl-PL" sz="800">
                          <a:effectLst/>
                        </a:rPr>
                        <a:t>LED</a:t>
                      </a:r>
                      <a:r>
                        <a:rPr lang="ru-RU" sz="800">
                          <a:effectLst/>
                        </a:rPr>
                        <a:t>)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светоотражающие таблички,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2 подключаемые розетки и розетки </a:t>
                      </a:r>
                      <a:r>
                        <a:rPr lang="pl-PL" sz="800">
                          <a:effectLst/>
                        </a:rPr>
                        <a:t>EBS</a:t>
                      </a:r>
                      <a:r>
                        <a:rPr lang="ru-RU" sz="800">
                          <a:effectLst/>
                        </a:rPr>
                        <a:t> на передней стенке без проводов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</a:tr>
              <a:tr h="118542">
                <a:tc>
                  <a:txBody>
                    <a:bodyPr/>
                    <a:lstStyle/>
                    <a:p>
                      <a:pPr marL="1348740" indent="-13487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Покраска	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70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все стальные элементы перед покраской дважды поддаются дробеструйной обработке в автоматических камерах, 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>
                          <a:effectLst/>
                        </a:rPr>
                        <a:t>KTL </a:t>
                      </a:r>
                      <a:r>
                        <a:rPr lang="ru-RU" sz="800">
                          <a:effectLst/>
                        </a:rPr>
                        <a:t>обработка рамы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покраска производится в автоматических камерах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</a:rPr>
                        <a:t>Цвет кузова – площадки – СИНИЙ </a:t>
                      </a:r>
                      <a:r>
                        <a:rPr lang="en-US" sz="800">
                          <a:effectLst/>
                        </a:rPr>
                        <a:t>RAL</a:t>
                      </a:r>
                      <a:r>
                        <a:rPr lang="ru-RU" sz="800">
                          <a:effectLst/>
                        </a:rPr>
                        <a:t> 5002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Колеса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Прочие элементы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</a:tr>
              <a:tr h="59270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стальные диски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шины</a:t>
                      </a:r>
                      <a:r>
                        <a:rPr lang="en-US" sz="800" dirty="0">
                          <a:effectLst/>
                        </a:rPr>
                        <a:t> 385/55 </a:t>
                      </a:r>
                      <a:r>
                        <a:rPr lang="pl-PL" sz="800" dirty="0">
                          <a:effectLst/>
                        </a:rPr>
                        <a:t>R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22,5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2 противооткатных башмака с креплением,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инструментальный ящик с замком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6 крыльев с брызговиками,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 dirty="0">
                          <a:effectLst/>
                        </a:rPr>
                        <a:t>2 корзины на одно запасное колесо в задней части полуприцепа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80" marR="666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0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981700" cy="340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00071"/>
              </p:ext>
            </p:extLst>
          </p:nvPr>
        </p:nvGraphicFramePr>
        <p:xfrm>
          <a:off x="1428115" y="4512021"/>
          <a:ext cx="4039870" cy="2606040"/>
        </p:xfrm>
        <a:graphic>
          <a:graphicData uri="http://schemas.openxmlformats.org/drawingml/2006/table">
            <a:tbl>
              <a:tblPr firstRow="1" firstCol="1" bandRow="1"/>
              <a:tblGrid>
                <a:gridCol w="360680"/>
                <a:gridCol w="2065020"/>
                <a:gridCol w="539750"/>
                <a:gridCol w="107442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Внешняя длина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12 730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Внешняя ширина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2 5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D1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Расстояние балок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1 300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D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Расстановка балок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840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I1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Высота грузовой поверхности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1 250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Высота грузовой поверхности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1 130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G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Расстановка: шип – средняя ось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6 320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H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Межосевое расстояние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1 310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K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Высота седла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1 100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Колесная колея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2 040 / 2 100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Допустимый полный вес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kg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9 </a:t>
                      </a: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000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Собственный вес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kg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5 500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Нагрузка на ось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kg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3 x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 9</a:t>
                      </a: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000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Нагрузка на седло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kg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pl-PL" sz="900">
                          <a:effectLst/>
                          <a:latin typeface="+mn-lt"/>
                          <a:ea typeface="Times New Roman"/>
                        </a:rPr>
                        <a:t>000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Расстановка контейнерных замков (40</a:t>
                      </a: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’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High cube – 12 098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Расстановка контейнерных замков (40’)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11 985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Расстановка контейнерных замков (</a:t>
                      </a: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0’)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8 918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R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Расстановка контейнерных замков (</a:t>
                      </a: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900">
                          <a:effectLst/>
                          <a:latin typeface="+mn-lt"/>
                          <a:ea typeface="Times New Roman"/>
                        </a:rPr>
                        <a:t>0’)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5 853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S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Расстановка контейнерных замков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  <a:ea typeface="Times New Roman"/>
                        </a:rPr>
                        <a:t>mm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Times New Roman"/>
                        </a:rPr>
                        <a:t>2 259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62100" y="3962742"/>
            <a:ext cx="3771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ТЕХНИЧЕСКИЕ ДАННЫЕ: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470</Words>
  <Application>Microsoft Office PowerPoint</Application>
  <PresentationFormat>Экран (4:3)</PresentationFormat>
  <Paragraphs>125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 Rodionov</dc:creator>
  <cp:lastModifiedBy>Dmitri Rodionov</cp:lastModifiedBy>
  <cp:revision>52</cp:revision>
  <dcterms:created xsi:type="dcterms:W3CDTF">2024-04-02T04:57:08Z</dcterms:created>
  <dcterms:modified xsi:type="dcterms:W3CDTF">2024-04-03T10:22:22Z</dcterms:modified>
</cp:coreProperties>
</file>