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4660"/>
  </p:normalViewPr>
  <p:slideViewPr>
    <p:cSldViewPr>
      <p:cViewPr>
        <p:scale>
          <a:sx n="100" d="100"/>
          <a:sy n="100" d="100"/>
        </p:scale>
        <p:origin x="-3072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38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2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0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0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7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1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0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3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4086-C4DD-4F0A-BE59-A7A1771986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7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4086-C4DD-4F0A-BE59-A7A1771986EC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BB8D5-8274-4526-8DB3-16783401D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2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5" y="5497"/>
            <a:ext cx="605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Предлагаем Вашему вниманию</a:t>
            </a:r>
            <a:r>
              <a:rPr lang="en-US" sz="1600" b="1" i="1" dirty="0" smtClean="0"/>
              <a:t> </a:t>
            </a:r>
            <a:r>
              <a:rPr lang="ru-RU" sz="1600" b="1" i="1" dirty="0" smtClean="0"/>
              <a:t>Контейнерный перегружатель </a:t>
            </a:r>
            <a:endParaRPr lang="en-US" sz="1600" b="1" i="1" dirty="0" smtClean="0"/>
          </a:p>
          <a:p>
            <a:pPr algn="ctr"/>
            <a:r>
              <a:rPr lang="ru-RU" sz="1600" b="1" i="1" dirty="0" err="1" smtClean="0"/>
              <a:t>Kalmar</a:t>
            </a:r>
            <a:r>
              <a:rPr lang="ru-RU" sz="1600" b="1" i="1" dirty="0" smtClean="0"/>
              <a:t> DRG 450-65S5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8650"/>
            <a:ext cx="4318000" cy="195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19" y="628649"/>
            <a:ext cx="1668381" cy="195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400" y="2971800"/>
            <a:ext cx="605155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Серийный номер: </a:t>
            </a:r>
            <a:r>
              <a:rPr lang="en-US" sz="1200" dirty="0" smtClean="0"/>
              <a:t>B1140129</a:t>
            </a:r>
            <a:r>
              <a:rPr lang="en-US" sz="1200" dirty="0"/>
              <a:t>5</a:t>
            </a:r>
            <a:endParaRPr lang="ru-RU" sz="1200" dirty="0" smtClean="0"/>
          </a:p>
          <a:p>
            <a:r>
              <a:rPr lang="ru-RU" sz="1200" dirty="0" smtClean="0"/>
              <a:t>Год производства машины 2020, Польша.</a:t>
            </a:r>
          </a:p>
          <a:p>
            <a:r>
              <a:rPr lang="ru-RU" sz="1200" dirty="0" smtClean="0"/>
              <a:t>Дата покупки 13.10.2021. </a:t>
            </a:r>
            <a:r>
              <a:rPr lang="ru-RU" sz="1200" b="1" dirty="0" smtClean="0"/>
              <a:t>Наработка – </a:t>
            </a:r>
            <a:r>
              <a:rPr lang="en-US" sz="1200" b="1" dirty="0" smtClean="0"/>
              <a:t>84</a:t>
            </a:r>
            <a:r>
              <a:rPr lang="ru-RU" sz="1200" b="1" dirty="0" smtClean="0"/>
              <a:t>00 м/ч</a:t>
            </a:r>
          </a:p>
          <a:p>
            <a:r>
              <a:rPr lang="ru-RU" sz="1200" dirty="0" smtClean="0"/>
              <a:t>ТО в полном объёме по регламенту производителя. Обслуживание ООО «</a:t>
            </a:r>
            <a:r>
              <a:rPr lang="ru-RU" sz="1200" dirty="0" err="1" smtClean="0"/>
              <a:t>Карготек</a:t>
            </a:r>
            <a:r>
              <a:rPr lang="ru-RU" sz="1200" dirty="0" smtClean="0"/>
              <a:t> Рус»</a:t>
            </a:r>
          </a:p>
          <a:p>
            <a:r>
              <a:rPr lang="ru-RU" sz="1200" dirty="0"/>
              <a:t>Последнее обслуживание: ТО-2 (1000</a:t>
            </a:r>
            <a:r>
              <a:rPr lang="ru-RU" sz="1200"/>
              <a:t>) </a:t>
            </a:r>
            <a:r>
              <a:rPr lang="ru-RU" sz="1200" smtClean="0"/>
              <a:t>08.02.2024</a:t>
            </a:r>
            <a:r>
              <a:rPr lang="ru-RU" sz="1200" dirty="0" smtClean="0"/>
              <a:t>. </a:t>
            </a:r>
          </a:p>
          <a:p>
            <a:r>
              <a:rPr lang="ru-RU" sz="1200" dirty="0" smtClean="0"/>
              <a:t>Действующий талон ГТО и страховка. 1 собственник по ПТС. </a:t>
            </a:r>
          </a:p>
          <a:p>
            <a:r>
              <a:rPr lang="ru-RU" sz="1200" dirty="0" smtClean="0"/>
              <a:t>Состояние идеальное, близкое к состоянию новой машины.</a:t>
            </a:r>
          </a:p>
          <a:p>
            <a:r>
              <a:rPr lang="ru-RU" sz="1200" dirty="0" smtClean="0"/>
              <a:t>ПСМ в наличии. Машина готова к продаже.</a:t>
            </a:r>
            <a:endParaRPr lang="ru-RU" sz="1200" dirty="0"/>
          </a:p>
          <a:p>
            <a:r>
              <a:rPr lang="ru-RU" sz="1200" b="1" dirty="0" smtClean="0"/>
              <a:t>Стоимость 37,065,833 </a:t>
            </a:r>
            <a:r>
              <a:rPr lang="ru-RU" sz="1200" b="1" dirty="0" err="1" smtClean="0"/>
              <a:t>Руб</a:t>
            </a:r>
            <a:r>
              <a:rPr lang="ru-RU" sz="1200" b="1" dirty="0" smtClean="0"/>
              <a:t> без НДС. (44 479 000 итоговая стоимость с НДС)</a:t>
            </a:r>
          </a:p>
          <a:p>
            <a:endParaRPr lang="ru-RU" sz="1200" b="1" dirty="0"/>
          </a:p>
          <a:p>
            <a:endParaRPr lang="ru-RU" sz="1200" b="1" dirty="0"/>
          </a:p>
          <a:p>
            <a:r>
              <a:rPr lang="ru-RU" sz="1200" b="1" dirty="0" smtClean="0"/>
              <a:t>Характеристики Оборудования: </a:t>
            </a:r>
          </a:p>
          <a:p>
            <a:endParaRPr lang="ru-RU" sz="1200" b="1" dirty="0" smtClean="0"/>
          </a:p>
          <a:p>
            <a:r>
              <a:rPr lang="ru-RU" sz="1100" dirty="0" smtClean="0"/>
              <a:t>Контейнерный погрузчик для  20-футовых  40- футовых контейнеров международного стандарта</a:t>
            </a:r>
          </a:p>
          <a:p>
            <a:r>
              <a:rPr lang="ru-RU" sz="1100" dirty="0" smtClean="0"/>
              <a:t>Модель двигателя </a:t>
            </a:r>
            <a:r>
              <a:rPr lang="ru-RU" sz="1100" dirty="0" err="1" smtClean="0"/>
              <a:t>Volvo</a:t>
            </a:r>
            <a:r>
              <a:rPr lang="ru-RU" sz="1100" dirty="0" smtClean="0"/>
              <a:t> TAD1151-VE, 265 </a:t>
            </a:r>
            <a:r>
              <a:rPr lang="ru-RU" sz="1100" dirty="0" err="1" smtClean="0"/>
              <a:t>kW</a:t>
            </a:r>
            <a:r>
              <a:rPr lang="ru-RU" sz="1100" dirty="0" smtClean="0"/>
              <a:t>/3A ZF 5WG261, 10840 см</a:t>
            </a:r>
            <a:r>
              <a:rPr lang="ru-RU" sz="1100" baseline="30000" dirty="0" smtClean="0"/>
              <a:t>3</a:t>
            </a:r>
            <a:r>
              <a:rPr lang="ru-RU" sz="1100" dirty="0" smtClean="0"/>
              <a:t>, 265кВт (380 Л.С)</a:t>
            </a:r>
            <a:endParaRPr lang="en-US" sz="1100" dirty="0" smtClean="0"/>
          </a:p>
          <a:p>
            <a:endParaRPr lang="ru-RU" sz="1100" dirty="0" smtClean="0"/>
          </a:p>
          <a:p>
            <a:r>
              <a:rPr lang="ru-RU" sz="1100" dirty="0" smtClean="0"/>
              <a:t>Ширина </a:t>
            </a:r>
            <a:r>
              <a:rPr lang="ru-RU" sz="1100" dirty="0"/>
              <a:t>проезда: 20’/40’ контейнера,  11 600 / 13</a:t>
            </a:r>
            <a:r>
              <a:rPr lang="en-US" sz="1100" dirty="0"/>
              <a:t> </a:t>
            </a:r>
            <a:r>
              <a:rPr lang="ru-RU" sz="1100" dirty="0"/>
              <a:t>600 </a:t>
            </a:r>
            <a:r>
              <a:rPr lang="en-US" sz="1100" dirty="0"/>
              <a:t>mm</a:t>
            </a:r>
            <a:endParaRPr lang="ru-RU" sz="1100" dirty="0"/>
          </a:p>
          <a:p>
            <a:r>
              <a:rPr lang="ru-RU" sz="1100" dirty="0"/>
              <a:t>Максимальная высота подъема   15</a:t>
            </a:r>
            <a:r>
              <a:rPr lang="en-US" sz="1100" dirty="0"/>
              <a:t> </a:t>
            </a:r>
            <a:r>
              <a:rPr lang="ru-RU" sz="1100" dirty="0"/>
              <a:t>100 </a:t>
            </a:r>
            <a:r>
              <a:rPr lang="en-US" sz="1100" dirty="0"/>
              <a:t>mm</a:t>
            </a:r>
            <a:endParaRPr lang="ru-RU" sz="1100" dirty="0"/>
          </a:p>
          <a:p>
            <a:r>
              <a:rPr lang="ru-RU" sz="1100" dirty="0"/>
              <a:t>Скорость опускания с/без груза,  0,36 / 0,36 </a:t>
            </a:r>
            <a:r>
              <a:rPr lang="en-US" sz="1100" dirty="0"/>
              <a:t>mm</a:t>
            </a:r>
            <a:r>
              <a:rPr lang="ru-RU" sz="1100" dirty="0"/>
              <a:t>/</a:t>
            </a:r>
            <a:r>
              <a:rPr lang="en-US" sz="1100" dirty="0"/>
              <a:t>s</a:t>
            </a:r>
            <a:endParaRPr lang="ru-RU" sz="1100" dirty="0"/>
          </a:p>
          <a:p>
            <a:r>
              <a:rPr lang="ru-RU" sz="1100" dirty="0"/>
              <a:t>Грузоподъемность в первом ряду (</a:t>
            </a:r>
            <a:r>
              <a:rPr lang="ru-RU" sz="1100" dirty="0" err="1"/>
              <a:t>ц.т</a:t>
            </a:r>
            <a:r>
              <a:rPr lang="ru-RU" sz="1100" dirty="0"/>
              <a:t>. 1865 мм) 45000кг</a:t>
            </a:r>
          </a:p>
          <a:p>
            <a:r>
              <a:rPr lang="ru-RU" sz="1100" dirty="0"/>
              <a:t>Грузоподъемность во втором ряду (</a:t>
            </a:r>
            <a:r>
              <a:rPr lang="ru-RU" sz="1100" dirty="0" err="1"/>
              <a:t>ц.т</a:t>
            </a:r>
            <a:r>
              <a:rPr lang="ru-RU" sz="1100" dirty="0"/>
              <a:t>. 3815 мм) 32000кг</a:t>
            </a:r>
          </a:p>
          <a:p>
            <a:r>
              <a:rPr lang="ru-RU" sz="1100" dirty="0"/>
              <a:t>Грузоподъемность в третьем ряду (</a:t>
            </a:r>
            <a:r>
              <a:rPr lang="ru-RU" sz="1100" dirty="0" err="1"/>
              <a:t>ц.т</a:t>
            </a:r>
            <a:r>
              <a:rPr lang="ru-RU" sz="1100" dirty="0"/>
              <a:t>. 6315 мм) 16000кг</a:t>
            </a:r>
          </a:p>
          <a:p>
            <a:r>
              <a:rPr lang="ru-RU" sz="1100" dirty="0"/>
              <a:t>Общая длина  11 700 мм</a:t>
            </a:r>
          </a:p>
          <a:p>
            <a:r>
              <a:rPr lang="ru-RU" sz="1100" dirty="0"/>
              <a:t>Колесная база  6 500  мм</a:t>
            </a:r>
          </a:p>
          <a:p>
            <a:r>
              <a:rPr lang="ru-RU" sz="1100" dirty="0"/>
              <a:t>Скорость передвижения с грузом/без груза   22/ 26 км/ч</a:t>
            </a:r>
          </a:p>
          <a:p>
            <a:r>
              <a:rPr lang="ru-RU" sz="1100" dirty="0"/>
              <a:t>Скорость подъема с грузом/без груза  0,25/ 0,42 м/с</a:t>
            </a:r>
          </a:p>
          <a:p>
            <a:r>
              <a:rPr lang="ru-RU" sz="1100" dirty="0"/>
              <a:t>Скорость опускания с грузом/без груза  0,36 /0, 36 </a:t>
            </a:r>
            <a:r>
              <a:rPr lang="ru-RU" sz="1100" dirty="0" smtClean="0"/>
              <a:t>м/с</a:t>
            </a:r>
          </a:p>
          <a:p>
            <a:endParaRPr lang="en-US" sz="1100" dirty="0"/>
          </a:p>
          <a:p>
            <a:endParaRPr lang="en-US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3305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152400"/>
            <a:ext cx="6051550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/>
              <a:t>Список Дополнительных опций:</a:t>
            </a:r>
          </a:p>
          <a:p>
            <a:endParaRPr lang="ru-RU" sz="1050" b="1" dirty="0"/>
          </a:p>
          <a:p>
            <a:r>
              <a:rPr lang="ru-RU" sz="1200" dirty="0" smtClean="0"/>
              <a:t>• </a:t>
            </a:r>
            <a:r>
              <a:rPr lang="ru-RU" sz="1050" dirty="0" smtClean="0"/>
              <a:t>Система обогрева кабины</a:t>
            </a:r>
          </a:p>
          <a:p>
            <a:r>
              <a:rPr lang="ru-RU" sz="1050" dirty="0" smtClean="0"/>
              <a:t>• Низкотемпературный пакет: -30 С включает в себя систему предварительного нагрева кабины, двигателя, топливной системы, гидравлической системы; низкотемпературные смазочные и эксплуатационные материалы. </a:t>
            </a:r>
          </a:p>
          <a:p>
            <a:r>
              <a:rPr lang="ru-RU" sz="1050" dirty="0" smtClean="0"/>
              <a:t>• Централизованная смазочная системы</a:t>
            </a:r>
            <a:r>
              <a:rPr lang="en-US" sz="1050" dirty="0" smtClean="0"/>
              <a:t>: </a:t>
            </a:r>
            <a:r>
              <a:rPr lang="ru-RU" sz="1050" dirty="0" smtClean="0"/>
              <a:t>основная и спредера.</a:t>
            </a:r>
          </a:p>
          <a:p>
            <a:r>
              <a:rPr lang="ru-RU" sz="1050" dirty="0" smtClean="0"/>
              <a:t>• Подогрев двигателя, гидравлического масла и кабины оператора от стационарного питания 220В.</a:t>
            </a:r>
          </a:p>
          <a:p>
            <a:r>
              <a:rPr lang="ru-RU" sz="1050" dirty="0" smtClean="0"/>
              <a:t>• Электрически регулируемые и обогреваемые внешние боковые зеркала заднего вида</a:t>
            </a:r>
          </a:p>
          <a:p>
            <a:r>
              <a:rPr lang="ru-RU" sz="1050" dirty="0" smtClean="0"/>
              <a:t>• Кондиционер в кабине</a:t>
            </a:r>
          </a:p>
          <a:p>
            <a:r>
              <a:rPr lang="ru-RU" sz="1050" dirty="0" smtClean="0"/>
              <a:t>• Система фильтрации воздуха в кабине (дополнительная)</a:t>
            </a:r>
          </a:p>
          <a:p>
            <a:r>
              <a:rPr lang="ru-RU" sz="1050" dirty="0" smtClean="0"/>
              <a:t>• Солнцезащитный козырек (на верхней панорамной крыше и заднем стекле)</a:t>
            </a:r>
          </a:p>
          <a:p>
            <a:r>
              <a:rPr lang="ru-RU" sz="1050" dirty="0" smtClean="0"/>
              <a:t>• Система безопасности: система камеры заднего вида, </a:t>
            </a:r>
            <a:r>
              <a:rPr lang="ru-RU" sz="1050" dirty="0" err="1" smtClean="0"/>
              <a:t>парктроник</a:t>
            </a:r>
            <a:endParaRPr lang="ru-RU" sz="1050" dirty="0" smtClean="0"/>
          </a:p>
          <a:p>
            <a:r>
              <a:rPr lang="ru-RU" sz="1050" dirty="0" smtClean="0"/>
              <a:t>• LED фонари рабочего освещения в количестве 12 </a:t>
            </a:r>
            <a:r>
              <a:rPr lang="ru-RU" sz="1050" dirty="0" err="1" smtClean="0"/>
              <a:t>шт</a:t>
            </a:r>
            <a:r>
              <a:rPr lang="ru-RU" sz="1050" dirty="0" smtClean="0"/>
              <a:t> </a:t>
            </a:r>
            <a:endParaRPr lang="en-US" sz="1050" dirty="0" smtClean="0"/>
          </a:p>
          <a:p>
            <a:r>
              <a:rPr lang="ru-RU" sz="1050" dirty="0" smtClean="0"/>
              <a:t>• </a:t>
            </a:r>
            <a:r>
              <a:rPr lang="ru-RU" sz="1050" dirty="0" smtClean="0"/>
              <a:t>Звуковой сигнал движения задним ходом</a:t>
            </a:r>
          </a:p>
          <a:p>
            <a:r>
              <a:rPr lang="ru-RU" sz="1050" dirty="0" smtClean="0"/>
              <a:t>• Крышка топливного бака с замком</a:t>
            </a:r>
          </a:p>
          <a:p>
            <a:r>
              <a:rPr lang="ru-RU" sz="1050" dirty="0" smtClean="0"/>
              <a:t>• Настраиваемая система предупреждения о превышении высоты подъема и вылета стрелы</a:t>
            </a:r>
          </a:p>
          <a:p>
            <a:r>
              <a:rPr lang="ru-RU" sz="1050" dirty="0" smtClean="0"/>
              <a:t>• Щётка стеклоочистителя лобового стекла, заднего стекла и панорамной крыши</a:t>
            </a:r>
          </a:p>
          <a:p>
            <a:r>
              <a:rPr lang="ru-RU" sz="1050" dirty="0" smtClean="0"/>
              <a:t>• Приводной цилиндр демпфирования спредера с возможностью мануального управления</a:t>
            </a:r>
          </a:p>
          <a:p>
            <a:r>
              <a:rPr lang="ru-RU" sz="1050" dirty="0" smtClean="0"/>
              <a:t>• DC/DC конвертер постоянного тока 24/12В с розеткой</a:t>
            </a:r>
          </a:p>
          <a:p>
            <a:r>
              <a:rPr lang="ru-RU" sz="1050" dirty="0" smtClean="0"/>
              <a:t>• Вторая розетка (дополнительная ) в кабине на 12В</a:t>
            </a:r>
          </a:p>
          <a:p>
            <a:r>
              <a:rPr lang="ru-RU" sz="1050" dirty="0" smtClean="0"/>
              <a:t>• Центральная система смазки </a:t>
            </a:r>
            <a:endParaRPr lang="en-US" sz="1050"/>
          </a:p>
          <a:p>
            <a:r>
              <a:rPr lang="ru-RU" sz="1050" smtClean="0"/>
              <a:t>• </a:t>
            </a:r>
            <a:r>
              <a:rPr lang="ru-RU" sz="1050" dirty="0" smtClean="0"/>
              <a:t>Кресло ученика</a:t>
            </a:r>
          </a:p>
          <a:p>
            <a:r>
              <a:rPr lang="ru-RU" sz="1050" dirty="0" smtClean="0"/>
              <a:t>• Двигатель мин. Евро стандарт IIIA/EPA </a:t>
            </a:r>
            <a:r>
              <a:rPr lang="ru-RU" sz="1050" dirty="0" err="1" smtClean="0"/>
              <a:t>Tier</a:t>
            </a:r>
            <a:r>
              <a:rPr lang="ru-RU" sz="1050" dirty="0" smtClean="0"/>
              <a:t> 3</a:t>
            </a:r>
          </a:p>
          <a:p>
            <a:r>
              <a:rPr lang="ru-RU" sz="1050" dirty="0" smtClean="0"/>
              <a:t>• Вентилятор охлаждения в кабине (для водителя)</a:t>
            </a:r>
          </a:p>
          <a:p>
            <a:r>
              <a:rPr lang="ru-RU" sz="1050" dirty="0" smtClean="0"/>
              <a:t>• Лампа для чтения</a:t>
            </a:r>
          </a:p>
          <a:p>
            <a:r>
              <a:rPr lang="ru-RU" sz="1050" dirty="0" smtClean="0"/>
              <a:t>• Кронштейн для установки PC</a:t>
            </a:r>
          </a:p>
          <a:p>
            <a:r>
              <a:rPr lang="ru-RU" sz="1050" dirty="0" smtClean="0"/>
              <a:t>• Система мониторинга давления в шинах</a:t>
            </a: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9091" r="24651" b="10977"/>
          <a:stretch>
            <a:fillRect/>
          </a:stretch>
        </p:blipFill>
        <p:spPr bwMode="auto">
          <a:xfrm>
            <a:off x="981075" y="4876800"/>
            <a:ext cx="4500408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007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350</Words>
  <Application>Microsoft Office PowerPoint</Application>
  <PresentationFormat>Экран (4:3)</PresentationFormat>
  <Paragraphs>56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 Rodionov</dc:creator>
  <cp:lastModifiedBy>Dmitri Rodionov</cp:lastModifiedBy>
  <cp:revision>34</cp:revision>
  <dcterms:created xsi:type="dcterms:W3CDTF">2024-04-02T04:57:08Z</dcterms:created>
  <dcterms:modified xsi:type="dcterms:W3CDTF">2024-04-02T08:27:47Z</dcterms:modified>
</cp:coreProperties>
</file>