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59" r:id="rId5"/>
    <p:sldId id="267" r:id="rId6"/>
    <p:sldId id="265" r:id="rId7"/>
    <p:sldId id="266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642" userDrawn="1">
          <p15:clr>
            <a:srgbClr val="A4A3A4"/>
          </p15:clr>
        </p15:guide>
        <p15:guide id="2" orient="horz" pos="550" userDrawn="1">
          <p15:clr>
            <a:srgbClr val="A4A3A4"/>
          </p15:clr>
        </p15:guide>
        <p15:guide id="3" orient="horz" pos="1412" userDrawn="1">
          <p15:clr>
            <a:srgbClr val="A4A3A4"/>
          </p15:clr>
        </p15:guide>
        <p15:guide id="4" pos="529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7129" userDrawn="1">
          <p15:clr>
            <a:srgbClr val="A4A3A4"/>
          </p15:clr>
        </p15:guide>
        <p15:guide id="7" pos="3840" userDrawn="1">
          <p15:clr>
            <a:srgbClr val="A4A3A4"/>
          </p15:clr>
        </p15:guide>
        <p15:guide id="8" pos="6743" userDrawn="1">
          <p15:clr>
            <a:srgbClr val="A4A3A4"/>
          </p15:clr>
        </p15:guide>
        <p15:guide id="9" orient="horz" pos="1933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orient="horz" pos="2704" userDrawn="1">
          <p15:clr>
            <a:srgbClr val="A4A3A4"/>
          </p15:clr>
        </p15:guide>
        <p15:guide id="12" orient="horz" pos="2319" userDrawn="1">
          <p15:clr>
            <a:srgbClr val="A4A3A4"/>
          </p15:clr>
        </p15:guide>
        <p15:guide id="13" orient="horz" pos="311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7108"/>
    <a:srgbClr val="B6BFC6"/>
    <a:srgbClr val="F3F4F7"/>
    <a:srgbClr val="E5710A"/>
    <a:srgbClr val="B9C2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08" autoAdjust="0"/>
    <p:restoredTop sz="94576"/>
  </p:normalViewPr>
  <p:slideViewPr>
    <p:cSldViewPr snapToGrid="0">
      <p:cViewPr varScale="1">
        <p:scale>
          <a:sx n="153" d="100"/>
          <a:sy n="153" d="100"/>
        </p:scale>
        <p:origin x="390" y="144"/>
      </p:cViewPr>
      <p:guideLst>
        <p:guide pos="642"/>
        <p:guide orient="horz" pos="550"/>
        <p:guide orient="horz" pos="1412"/>
        <p:guide pos="529"/>
        <p:guide orient="horz" pos="3974"/>
        <p:guide pos="7129"/>
        <p:guide pos="3840"/>
        <p:guide pos="6743"/>
        <p:guide orient="horz" pos="1933"/>
        <p:guide orient="horz" pos="3838"/>
        <p:guide orient="horz" pos="2704"/>
        <p:guide orient="horz" pos="2319"/>
        <p:guide orient="horz" pos="311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A4954-7E17-65CF-CA24-F4F1F527BF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8AEA80-0DB4-4835-9792-C3253D7BBB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924DE5-D74D-9310-F7F4-41F14FA7A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ECECA-CFAE-4755-9F49-6D60F5C5BC3D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6B62B4-3657-48B1-474B-3B288E4E9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EC3B79-81C6-9EAE-FC04-E74DC6B0F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D73D-C477-4CEA-90ED-225736F9D7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526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CC4F3A-EFD4-76D2-E608-2CBC8F909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541981-4587-99FD-0B08-E5597E4C2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1EFF38-B34D-3803-D80B-6F8EE1948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ECECA-CFAE-4755-9F49-6D60F5C5BC3D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BDC50A-6D5F-1C4C-08C6-92BD0DCEF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D98502-D696-F844-6F27-93EDC6111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D73D-C477-4CEA-90ED-225736F9D7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408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6ED8EC1-85BE-A0C6-C470-DB27DD9235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36B3666-CA8B-D3B0-1C2C-FE7DB1FEB2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02F648-382B-06BA-2293-5994B7F7B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ECECA-CFAE-4755-9F49-6D60F5C5BC3D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793AF2-AE12-CF6B-9680-EFAD74AE7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40F674-59DF-AA65-C0A1-C60B2A273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D73D-C477-4CEA-90ED-225736F9D7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411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1F0671-D292-01D9-8788-992E3C675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FF46C4-9FC9-6389-5AF4-B2DFC14AE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562294-BB15-7C01-CE98-AD92C5C4E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ECECA-CFAE-4755-9F49-6D60F5C5BC3D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EF1A57-AF7B-E68F-EB9E-882B19A84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97B000-92F6-AD71-D14A-1B248D9A2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D73D-C477-4CEA-90ED-225736F9D7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834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C3AC50-C105-4707-BF0D-0C47EE97D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F228DF-D68F-BDAA-263B-A3A26C751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4B53B2-412E-A44A-A52C-A2ECAB393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ECECA-CFAE-4755-9F49-6D60F5C5BC3D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904DBC-0209-56A2-C33C-C22CB5CB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0A5A75-A03D-133C-60FD-8C15DF605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D73D-C477-4CEA-90ED-225736F9D7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131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F8A361-1A07-BEBF-D341-CEFCC859F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2D5FB5-09A9-58EC-23AE-784F49F46B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DE521D-9BBE-329B-F4B9-17A7901793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D7F858-C764-2EFA-805E-7C0020792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ECECA-CFAE-4755-9F49-6D60F5C5BC3D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6CF337-7183-2194-E63E-1E5D2DDC2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BC8314-A8F4-27FC-DA7B-7A5C45D2A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D73D-C477-4CEA-90ED-225736F9D7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388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FE1E6B-90E2-0522-E035-2A022E1DE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BE5914-9CC7-C6BD-A7A1-C36445041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5BDE04-61CF-F6CC-1C56-C3218B9960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17B6F06-CB33-3FFC-54AB-59571E7002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0E68701-E556-E8F1-719D-AE95D1003B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09CCD4F-96E5-B8A8-72DA-21E25C9BD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ECECA-CFAE-4755-9F49-6D60F5C5BC3D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945A4F-EDAA-EAD8-D0DF-DF6990E63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4BB9E64-AF9B-FC1F-8EAF-F5016BE03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D73D-C477-4CEA-90ED-225736F9D7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073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65975E-994C-F2C2-EB2D-DE2A7731D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2B60E4A-D74D-D2C3-B5AA-02AFDFC4E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ECECA-CFAE-4755-9F49-6D60F5C5BC3D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643454-3F40-077B-8E60-CBB5ECE5C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92108B1-6946-FD2C-065A-EA414323A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D73D-C477-4CEA-90ED-225736F9D7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047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B19083D-4354-1270-A663-834B62CB2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ECECA-CFAE-4755-9F49-6D60F5C5BC3D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FF5DB98-5793-36DB-6789-C84747085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7C80F0-3591-24C9-023B-4B344072A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D73D-C477-4CEA-90ED-225736F9D7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09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983149-D41A-4AA8-8F89-9C8209DA5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340EB6-1E90-803B-C907-8BD3B004C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D607B87-12F4-8F1B-C521-5CB55DFB7E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69711F-23B4-C432-3169-039A5CAE3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ECECA-CFAE-4755-9F49-6D60F5C5BC3D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EA3977-4189-C72A-4542-167221FA4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6A2E80-31B5-D375-4F48-C6FEF19F2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D73D-C477-4CEA-90ED-225736F9D7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705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E4DF7B-96D6-61C0-8513-FA0D82E75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DF7833B-B0CB-EAFD-3CB2-D25CFB1DE0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973E3F-5241-15CB-3603-9D7F97213B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6EE8B8-D79B-350F-9830-5167BF287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ECECA-CFAE-4755-9F49-6D60F5C5BC3D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D64E94-7ED5-0828-6CE9-BC417150E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17E433-76B6-49BB-958F-93D7ECC58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D73D-C477-4CEA-90ED-225736F9D7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98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D9B9D-6BD3-8B02-5336-BF375E8F0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04EDD5-80BA-4FA2-1DF0-3E32FB62A2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8A0990-DB57-0B82-11A3-D1A52B841D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ECECA-CFAE-4755-9F49-6D60F5C5BC3D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A486A1-AA2F-D1A9-7DEA-D5CB76EE8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1CD771-84DA-E24E-E9FE-F02CFD7058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ED73D-C477-4CEA-90ED-225736F9D7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893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jpg"/><Relationship Id="rId7" Type="http://schemas.openxmlformats.org/officeDocument/2006/relationships/image" Target="../media/image1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>
            <a:extLst>
              <a:ext uri="{FF2B5EF4-FFF2-40B4-BE49-F238E27FC236}">
                <a16:creationId xmlns:a16="http://schemas.microsoft.com/office/drawing/2014/main" id="{D473C54C-C1D2-871C-C515-49193C4347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969" y="1958142"/>
            <a:ext cx="8770062" cy="2941716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7FA6D33-CA9A-522E-88CB-8A6AB62C43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2488022-3B89-2637-1C6B-CDCE0DD960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705" y="1466355"/>
            <a:ext cx="8770062" cy="29417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8850076-42B7-BB03-BAD6-F6F3EBBFB5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567" y="4190893"/>
            <a:ext cx="2401504" cy="240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313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C19DDBB-6873-E129-2258-9647A48C5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98" b="25114"/>
          <a:stretch/>
        </p:blipFill>
        <p:spPr>
          <a:xfrm>
            <a:off x="0" y="-1"/>
            <a:ext cx="4404700" cy="159105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BEB95C-AB8D-9EF5-504B-41F8D5D22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62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NT Somic Bold" pitchFamily="2" charset="-52"/>
              </a:rPr>
              <a:t>ИСТОРИЯ БРЕНДА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73BD16-566F-D236-4AC8-1F31BF850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564" y="1882369"/>
            <a:ext cx="3019749" cy="549381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100" b="0" i="0" dirty="0">
                <a:solidFill>
                  <a:srgbClr val="3B3B3B"/>
                </a:solidFill>
                <a:effectLst/>
                <a:latin typeface="NT Somic Bold" pitchFamily="2" charset="-52"/>
              </a:rPr>
              <a:t>Основание бренда SKYBOOM, запуск производства самоходных подъемников ножничного типа с высотой подъема 14 м</a:t>
            </a:r>
            <a:endParaRPr lang="ru-RU" sz="1100" dirty="0">
              <a:solidFill>
                <a:srgbClr val="3B3B3B"/>
              </a:solidFill>
              <a:latin typeface="NT Somic Bold" pitchFamily="2" charset="-52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3705C3A-A012-8477-7523-62AD3AE96E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66476"/>
            <a:ext cx="2487168" cy="729051"/>
          </a:xfrm>
          <a:prstGeom prst="rect">
            <a:avLst/>
          </a:prstGeom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CFD726EE-B6B9-2A40-AE44-8EBD75226FF3}"/>
              </a:ext>
            </a:extLst>
          </p:cNvPr>
          <p:cNvSpPr txBox="1">
            <a:spLocks/>
          </p:cNvSpPr>
          <p:nvPr/>
        </p:nvSpPr>
        <p:spPr>
          <a:xfrm>
            <a:off x="691942" y="1825134"/>
            <a:ext cx="1481708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4000" b="1" dirty="0">
                <a:solidFill>
                  <a:srgbClr val="E6710A"/>
                </a:solidFill>
                <a:latin typeface="NT Somic Bold" pitchFamily="2" charset="-52"/>
              </a:rPr>
              <a:t>2014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422315CA-DE19-2C4D-9899-28B2770A1EB6}"/>
              </a:ext>
            </a:extLst>
          </p:cNvPr>
          <p:cNvSpPr txBox="1">
            <a:spLocks/>
          </p:cNvSpPr>
          <p:nvPr/>
        </p:nvSpPr>
        <p:spPr>
          <a:xfrm>
            <a:off x="691942" y="2714886"/>
            <a:ext cx="1481708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4000" b="1" dirty="0">
                <a:solidFill>
                  <a:srgbClr val="E6710A"/>
                </a:solidFill>
                <a:latin typeface="NT Somic Bold" pitchFamily="2" charset="-52"/>
              </a:rPr>
              <a:t>2015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1AB0E0CA-B913-2144-B66A-449CBC80FAFF}"/>
              </a:ext>
            </a:extLst>
          </p:cNvPr>
          <p:cNvSpPr txBox="1">
            <a:spLocks/>
          </p:cNvSpPr>
          <p:nvPr/>
        </p:nvSpPr>
        <p:spPr>
          <a:xfrm>
            <a:off x="691942" y="3604638"/>
            <a:ext cx="1481708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4000" b="1" dirty="0">
                <a:solidFill>
                  <a:srgbClr val="E6710A"/>
                </a:solidFill>
                <a:latin typeface="NT Somic Bold" pitchFamily="2" charset="-52"/>
              </a:rPr>
              <a:t>2016</a:t>
            </a: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B95FF7AA-038F-624E-A710-8F44F0316DE2}"/>
              </a:ext>
            </a:extLst>
          </p:cNvPr>
          <p:cNvSpPr txBox="1">
            <a:spLocks/>
          </p:cNvSpPr>
          <p:nvPr/>
        </p:nvSpPr>
        <p:spPr>
          <a:xfrm>
            <a:off x="691942" y="4494390"/>
            <a:ext cx="1481708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4000" b="1" dirty="0">
                <a:solidFill>
                  <a:srgbClr val="E6710A"/>
                </a:solidFill>
                <a:latin typeface="NT Somic Bold" pitchFamily="2" charset="-52"/>
              </a:rPr>
              <a:t>2018</a:t>
            </a:r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id="{8F7BC4C4-0DEA-8149-9B02-E0A7005545A5}"/>
              </a:ext>
            </a:extLst>
          </p:cNvPr>
          <p:cNvSpPr txBox="1">
            <a:spLocks/>
          </p:cNvSpPr>
          <p:nvPr/>
        </p:nvSpPr>
        <p:spPr>
          <a:xfrm>
            <a:off x="742742" y="5384142"/>
            <a:ext cx="1481708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4000" b="1" dirty="0">
                <a:solidFill>
                  <a:srgbClr val="E6710A"/>
                </a:solidFill>
                <a:latin typeface="NT Somic Bold" pitchFamily="2" charset="-52"/>
              </a:rPr>
              <a:t>2020</a:t>
            </a:r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id="{392896C7-2A53-4142-8846-2EBF6611055A}"/>
              </a:ext>
            </a:extLst>
          </p:cNvPr>
          <p:cNvSpPr txBox="1">
            <a:spLocks/>
          </p:cNvSpPr>
          <p:nvPr/>
        </p:nvSpPr>
        <p:spPr>
          <a:xfrm>
            <a:off x="6420065" y="1825672"/>
            <a:ext cx="1481670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4000" b="1" dirty="0">
                <a:solidFill>
                  <a:srgbClr val="E6710A"/>
                </a:solidFill>
                <a:latin typeface="NT Somic Bold" pitchFamily="2" charset="-52"/>
              </a:rPr>
              <a:t>2021</a:t>
            </a:r>
          </a:p>
        </p:txBody>
      </p:sp>
      <p:sp>
        <p:nvSpPr>
          <p:cNvPr id="24" name="Объект 2">
            <a:extLst>
              <a:ext uri="{FF2B5EF4-FFF2-40B4-BE49-F238E27FC236}">
                <a16:creationId xmlns:a16="http://schemas.microsoft.com/office/drawing/2014/main" id="{92B0DF6F-AE84-894A-A9D6-DFFB75940403}"/>
              </a:ext>
            </a:extLst>
          </p:cNvPr>
          <p:cNvSpPr txBox="1">
            <a:spLocks/>
          </p:cNvSpPr>
          <p:nvPr/>
        </p:nvSpPr>
        <p:spPr>
          <a:xfrm>
            <a:off x="6420065" y="2716705"/>
            <a:ext cx="1481670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4000" b="1" dirty="0">
                <a:solidFill>
                  <a:srgbClr val="E6710A"/>
                </a:solidFill>
                <a:latin typeface="NT Somic Bold" pitchFamily="2" charset="-52"/>
              </a:rPr>
              <a:t>2023</a:t>
            </a:r>
          </a:p>
        </p:txBody>
      </p:sp>
      <p:sp>
        <p:nvSpPr>
          <p:cNvPr id="25" name="Объект 2">
            <a:extLst>
              <a:ext uri="{FF2B5EF4-FFF2-40B4-BE49-F238E27FC236}">
                <a16:creationId xmlns:a16="http://schemas.microsoft.com/office/drawing/2014/main" id="{5D641D42-1CB2-F84B-AD5A-23E7399E36D9}"/>
              </a:ext>
            </a:extLst>
          </p:cNvPr>
          <p:cNvSpPr txBox="1">
            <a:spLocks/>
          </p:cNvSpPr>
          <p:nvPr/>
        </p:nvSpPr>
        <p:spPr>
          <a:xfrm>
            <a:off x="6420065" y="3627472"/>
            <a:ext cx="1481670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4000" b="1" dirty="0">
                <a:solidFill>
                  <a:srgbClr val="E6710A"/>
                </a:solidFill>
                <a:latin typeface="NT Somic Bold" pitchFamily="2" charset="-52"/>
              </a:rPr>
              <a:t>2024</a:t>
            </a:r>
          </a:p>
        </p:txBody>
      </p:sp>
      <p:sp>
        <p:nvSpPr>
          <p:cNvPr id="26" name="Объект 2">
            <a:extLst>
              <a:ext uri="{FF2B5EF4-FFF2-40B4-BE49-F238E27FC236}">
                <a16:creationId xmlns:a16="http://schemas.microsoft.com/office/drawing/2014/main" id="{61437480-7DD2-7746-82B8-A4B7BF2E0D82}"/>
              </a:ext>
            </a:extLst>
          </p:cNvPr>
          <p:cNvSpPr txBox="1">
            <a:spLocks/>
          </p:cNvSpPr>
          <p:nvPr/>
        </p:nvSpPr>
        <p:spPr>
          <a:xfrm>
            <a:off x="6420065" y="4538238"/>
            <a:ext cx="1481670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4000" b="1" dirty="0">
                <a:solidFill>
                  <a:srgbClr val="E6710A"/>
                </a:solidFill>
                <a:latin typeface="NT Somic Bold" pitchFamily="2" charset="-52"/>
              </a:rPr>
              <a:t>2025</a:t>
            </a:r>
          </a:p>
        </p:txBody>
      </p:sp>
      <p:sp>
        <p:nvSpPr>
          <p:cNvPr id="28" name="Объект 2">
            <a:extLst>
              <a:ext uri="{FF2B5EF4-FFF2-40B4-BE49-F238E27FC236}">
                <a16:creationId xmlns:a16="http://schemas.microsoft.com/office/drawing/2014/main" id="{DE6F0978-082B-BF42-A9E3-5E73556B9A32}"/>
              </a:ext>
            </a:extLst>
          </p:cNvPr>
          <p:cNvSpPr txBox="1">
            <a:spLocks/>
          </p:cNvSpPr>
          <p:nvPr/>
        </p:nvSpPr>
        <p:spPr>
          <a:xfrm>
            <a:off x="2188563" y="2701358"/>
            <a:ext cx="4233725" cy="7017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100" dirty="0">
                <a:solidFill>
                  <a:srgbClr val="3B3B3B"/>
                </a:solidFill>
                <a:latin typeface="NT Somic Bold" pitchFamily="2" charset="-52"/>
              </a:rPr>
              <a:t>Расширение линейки ножничных подъемников, </a:t>
            </a:r>
            <a:br>
              <a:rPr lang="ru-RU" sz="1100" dirty="0">
                <a:solidFill>
                  <a:srgbClr val="3B3B3B"/>
                </a:solidFill>
                <a:latin typeface="NT Somic Bold" pitchFamily="2" charset="-52"/>
              </a:rPr>
            </a:br>
            <a:r>
              <a:rPr lang="ru-RU" sz="1100" dirty="0">
                <a:solidFill>
                  <a:srgbClr val="3B3B3B"/>
                </a:solidFill>
                <a:latin typeface="NT Somic Bold" pitchFamily="2" charset="-52"/>
              </a:rPr>
              <a:t>запуск производства телескопических дизельных подъемников с высотой подъема 22 и 28 м. Расширение географии продаж на </a:t>
            </a:r>
            <a:r>
              <a:rPr lang="ru-RU" sz="1100" spc="-20" dirty="0">
                <a:solidFill>
                  <a:srgbClr val="3B3B3B"/>
                </a:solidFill>
                <a:latin typeface="NT Somic Bold" pitchFamily="2" charset="-52"/>
              </a:rPr>
              <a:t>внутреннем рынке Китая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id="{0EEF4D2C-52B6-764C-8F94-1D09A334DB16}"/>
              </a:ext>
            </a:extLst>
          </p:cNvPr>
          <p:cNvSpPr txBox="1">
            <a:spLocks/>
          </p:cNvSpPr>
          <p:nvPr/>
        </p:nvSpPr>
        <p:spPr>
          <a:xfrm>
            <a:off x="2188565" y="3654268"/>
            <a:ext cx="2277096" cy="54938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100" dirty="0">
                <a:solidFill>
                  <a:srgbClr val="3B3B3B"/>
                </a:solidFill>
                <a:latin typeface="NT Somic Bold" pitchFamily="2" charset="-52"/>
              </a:rPr>
              <a:t>Начало экспортных поставок в Сингапур, Саудовскую Аравию, Катар, Германию</a:t>
            </a:r>
          </a:p>
        </p:txBody>
      </p:sp>
      <p:sp>
        <p:nvSpPr>
          <p:cNvPr id="30" name="Объект 2">
            <a:extLst>
              <a:ext uri="{FF2B5EF4-FFF2-40B4-BE49-F238E27FC236}">
                <a16:creationId xmlns:a16="http://schemas.microsoft.com/office/drawing/2014/main" id="{0EF7AC93-1C94-3E4A-B234-BE8C91B0BB76}"/>
              </a:ext>
            </a:extLst>
          </p:cNvPr>
          <p:cNvSpPr txBox="1">
            <a:spLocks/>
          </p:cNvSpPr>
          <p:nvPr/>
        </p:nvSpPr>
        <p:spPr>
          <a:xfrm>
            <a:off x="2188564" y="4560141"/>
            <a:ext cx="2277096" cy="54938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100" dirty="0">
                <a:solidFill>
                  <a:srgbClr val="3B3B3B"/>
                </a:solidFill>
                <a:latin typeface="NT Somic Bold" pitchFamily="2" charset="-52"/>
              </a:rPr>
              <a:t>Стремительное освоение рынков Юго-Восточной Азии, Ближнего Востока и Европы</a:t>
            </a:r>
          </a:p>
        </p:txBody>
      </p:sp>
      <p:sp>
        <p:nvSpPr>
          <p:cNvPr id="31" name="Объект 2">
            <a:extLst>
              <a:ext uri="{FF2B5EF4-FFF2-40B4-BE49-F238E27FC236}">
                <a16:creationId xmlns:a16="http://schemas.microsoft.com/office/drawing/2014/main" id="{18D98500-DE07-A241-B87E-C8074951C63E}"/>
              </a:ext>
            </a:extLst>
          </p:cNvPr>
          <p:cNvSpPr txBox="1">
            <a:spLocks/>
          </p:cNvSpPr>
          <p:nvPr/>
        </p:nvSpPr>
        <p:spPr>
          <a:xfrm>
            <a:off x="2188564" y="5389332"/>
            <a:ext cx="4055639" cy="7017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100" dirty="0">
                <a:solidFill>
                  <a:srgbClr val="3B3B3B"/>
                </a:solidFill>
                <a:latin typeface="NT Somic Bold" pitchFamily="2" charset="-52"/>
              </a:rPr>
              <a:t>В период пандемии Covid-19 приняты стратегические решения о совершенствовании конструкции и дизайна подъемников, что позволило вскоре начать поставки в Австралию, Новую Зеландию и Южную Америку</a:t>
            </a:r>
          </a:p>
        </p:txBody>
      </p:sp>
      <p:sp>
        <p:nvSpPr>
          <p:cNvPr id="32" name="Объект 2">
            <a:extLst>
              <a:ext uri="{FF2B5EF4-FFF2-40B4-BE49-F238E27FC236}">
                <a16:creationId xmlns:a16="http://schemas.microsoft.com/office/drawing/2014/main" id="{9F99220B-9D6A-BD48-BD2C-30958DA05896}"/>
              </a:ext>
            </a:extLst>
          </p:cNvPr>
          <p:cNvSpPr txBox="1">
            <a:spLocks/>
          </p:cNvSpPr>
          <p:nvPr/>
        </p:nvSpPr>
        <p:spPr>
          <a:xfrm>
            <a:off x="7942375" y="1799711"/>
            <a:ext cx="3688887" cy="7017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100" dirty="0">
                <a:solidFill>
                  <a:srgbClr val="3B3B3B"/>
                </a:solidFill>
                <a:latin typeface="NT Somic Bold" pitchFamily="2" charset="-52"/>
              </a:rPr>
              <a:t>Запуск линейки подъемников 4-го поколения с обновленной силовой установкой на внутреннем рынке Китая. Продукция SKYBOOM реализуется практически во всех провинциях КНР</a:t>
            </a:r>
          </a:p>
        </p:txBody>
      </p:sp>
      <p:sp>
        <p:nvSpPr>
          <p:cNvPr id="33" name="Объект 2">
            <a:extLst>
              <a:ext uri="{FF2B5EF4-FFF2-40B4-BE49-F238E27FC236}">
                <a16:creationId xmlns:a16="http://schemas.microsoft.com/office/drawing/2014/main" id="{D6F07F31-FDBD-3B4A-8F16-DC4D4511EB12}"/>
              </a:ext>
            </a:extLst>
          </p:cNvPr>
          <p:cNvSpPr txBox="1">
            <a:spLocks/>
          </p:cNvSpPr>
          <p:nvPr/>
        </p:nvSpPr>
        <p:spPr>
          <a:xfrm>
            <a:off x="7942375" y="2768000"/>
            <a:ext cx="3652375" cy="54938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100" dirty="0">
                <a:solidFill>
                  <a:srgbClr val="3B3B3B"/>
                </a:solidFill>
                <a:latin typeface="NT Somic Bold" pitchFamily="2" charset="-52"/>
              </a:rPr>
              <a:t>Запуск линейки подъемников 5-го поколения, фокус на развитие зарубежных рынков, рост выручки от продаж более чем на 100%</a:t>
            </a:r>
          </a:p>
        </p:txBody>
      </p:sp>
      <p:sp>
        <p:nvSpPr>
          <p:cNvPr id="34" name="Объект 2">
            <a:extLst>
              <a:ext uri="{FF2B5EF4-FFF2-40B4-BE49-F238E27FC236}">
                <a16:creationId xmlns:a16="http://schemas.microsoft.com/office/drawing/2014/main" id="{08218CE3-404D-A646-B30A-52216775BDAB}"/>
              </a:ext>
            </a:extLst>
          </p:cNvPr>
          <p:cNvSpPr txBox="1">
            <a:spLocks/>
          </p:cNvSpPr>
          <p:nvPr/>
        </p:nvSpPr>
        <p:spPr>
          <a:xfrm>
            <a:off x="7942375" y="3675329"/>
            <a:ext cx="2920838" cy="54938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100" dirty="0" err="1">
                <a:solidFill>
                  <a:srgbClr val="3B3B3B"/>
                </a:solidFill>
                <a:latin typeface="NT Somic Bold" pitchFamily="2" charset="-52"/>
              </a:rPr>
              <a:t>Cтарт</a:t>
            </a:r>
            <a:r>
              <a:rPr lang="ru-RU" sz="1100" dirty="0">
                <a:solidFill>
                  <a:srgbClr val="3B3B3B"/>
                </a:solidFill>
                <a:latin typeface="NT Somic Bold" pitchFamily="2" charset="-52"/>
              </a:rPr>
              <a:t> продаж подъемников марки SKYBOOM в России через официального дистрибьютора ООО «СКАЙБУМ»</a:t>
            </a:r>
          </a:p>
        </p:txBody>
      </p:sp>
      <p:sp>
        <p:nvSpPr>
          <p:cNvPr id="35" name="Объект 2">
            <a:extLst>
              <a:ext uri="{FF2B5EF4-FFF2-40B4-BE49-F238E27FC236}">
                <a16:creationId xmlns:a16="http://schemas.microsoft.com/office/drawing/2014/main" id="{70796725-BDC8-3A48-A27E-1444C6A7DD2E}"/>
              </a:ext>
            </a:extLst>
          </p:cNvPr>
          <p:cNvSpPr txBox="1">
            <a:spLocks/>
          </p:cNvSpPr>
          <p:nvPr/>
        </p:nvSpPr>
        <p:spPr>
          <a:xfrm>
            <a:off x="7942375" y="4576157"/>
            <a:ext cx="2920838" cy="54938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100" dirty="0">
                <a:solidFill>
                  <a:srgbClr val="3B3B3B"/>
                </a:solidFill>
                <a:latin typeface="NT Somic Bold" pitchFamily="2" charset="-52"/>
              </a:rPr>
              <a:t>SKYBOOM - официальный партнёр Национальной ассоциации арендодателей строительной техники (НААСТ)</a:t>
            </a:r>
          </a:p>
        </p:txBody>
      </p:sp>
    </p:spTree>
    <p:extLst>
      <p:ext uri="{BB962C8B-B14F-4D97-AF65-F5344CB8AC3E}">
        <p14:creationId xmlns:p14="http://schemas.microsoft.com/office/powerpoint/2010/main" val="766632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2">
            <a:extLst>
              <a:ext uri="{FF2B5EF4-FFF2-40B4-BE49-F238E27FC236}">
                <a16:creationId xmlns:a16="http://schemas.microsoft.com/office/drawing/2014/main" id="{8AA45E58-A716-EE42-9186-A81B2EEE12DC}"/>
              </a:ext>
            </a:extLst>
          </p:cNvPr>
          <p:cNvSpPr txBox="1">
            <a:spLocks/>
          </p:cNvSpPr>
          <p:nvPr/>
        </p:nvSpPr>
        <p:spPr>
          <a:xfrm>
            <a:off x="744793" y="2170747"/>
            <a:ext cx="5351205" cy="376359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100" b="1" dirty="0">
                <a:latin typeface="NT Somic Semibold" pitchFamily="2" charset="-52"/>
              </a:rPr>
              <a:t>НОЖНИЧНЫЕ</a:t>
            </a:r>
            <a:r>
              <a:rPr lang="ru-RU" sz="2100" dirty="0">
                <a:latin typeface="NT Somic Semibold" pitchFamily="2" charset="-52"/>
              </a:rPr>
              <a:t> </a:t>
            </a:r>
            <a:br>
              <a:rPr lang="ru-RU" sz="1800" dirty="0">
                <a:latin typeface="NT Somic Semibold" pitchFamily="2" charset="-52"/>
              </a:rPr>
            </a:br>
            <a:r>
              <a:rPr lang="ru-RU" sz="1600" dirty="0">
                <a:latin typeface="NT Somic Semibold" pitchFamily="2" charset="-52"/>
              </a:rPr>
              <a:t>электрические и дизельные подъемники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100" b="1" dirty="0">
              <a:latin typeface="NT Somic Semibold" pitchFamily="2" charset="-5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000" b="1" dirty="0">
                <a:latin typeface="NT Somic Semibold" pitchFamily="2" charset="-52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000" b="1" dirty="0">
              <a:latin typeface="NT Somic Semibold" pitchFamily="2" charset="-5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100" b="1" dirty="0">
                <a:latin typeface="NT Somic Semibold" pitchFamily="2" charset="-52"/>
              </a:rPr>
              <a:t>КОЛЕНЧАТЫЕ</a:t>
            </a:r>
            <a:br>
              <a:rPr lang="ru-RU" sz="1800" dirty="0">
                <a:latin typeface="NT Somic Semibold" pitchFamily="2" charset="-52"/>
              </a:rPr>
            </a:br>
            <a:r>
              <a:rPr lang="ru-RU" sz="1600" dirty="0">
                <a:latin typeface="NT Somic Semibold" pitchFamily="2" charset="-52"/>
              </a:rPr>
              <a:t>электрические и дизельные подъемники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100" b="1" dirty="0">
              <a:latin typeface="NT Somic Semibold" pitchFamily="2" charset="-5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000" b="1" dirty="0">
                <a:latin typeface="NT Somic Semibold" pitchFamily="2" charset="-52"/>
              </a:rPr>
              <a:t> </a:t>
            </a:r>
            <a:endParaRPr lang="ru-RU" sz="1000" b="1" dirty="0">
              <a:latin typeface="NT Somic Semibold" pitchFamily="2" charset="-5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800" b="1" dirty="0">
                <a:latin typeface="NT Somic Semibold" pitchFamily="2" charset="-52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100" b="1" dirty="0">
                <a:latin typeface="NT Somic Semibold" pitchFamily="2" charset="-52"/>
              </a:rPr>
              <a:t>ТЕЛЕСКОПИЧЕСКИЕ</a:t>
            </a:r>
            <a:br>
              <a:rPr lang="ru-RU" sz="1800" dirty="0">
                <a:latin typeface="NT Somic Semibold" pitchFamily="2" charset="-52"/>
              </a:rPr>
            </a:br>
            <a:r>
              <a:rPr lang="ru-RU" sz="1600" dirty="0">
                <a:latin typeface="NT Somic Semibold" pitchFamily="2" charset="-52"/>
              </a:rPr>
              <a:t>электрические и дизельные подъемники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F2FE13-F954-A25C-37C3-EEA811330A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98" b="25114"/>
          <a:stretch/>
        </p:blipFill>
        <p:spPr>
          <a:xfrm>
            <a:off x="0" y="-1"/>
            <a:ext cx="4404700" cy="159105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BE9DC4-2907-84A4-E491-C4A152B37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371"/>
            <a:ext cx="10515600" cy="1325563"/>
          </a:xfrm>
        </p:spPr>
        <p:txBody>
          <a:bodyPr/>
          <a:lstStyle/>
          <a:p>
            <a:pPr algn="ctr">
              <a:lnSpc>
                <a:spcPct val="80000"/>
              </a:lnSpc>
            </a:pPr>
            <a:br>
              <a:rPr lang="ru-RU" dirty="0">
                <a:latin typeface="NT Somic Semibold" pitchFamily="2" charset="-52"/>
              </a:rPr>
            </a:br>
            <a:r>
              <a:rPr lang="ru-RU" sz="4000" dirty="0">
                <a:latin typeface="NT Somic Semibold" pitchFamily="2" charset="-52"/>
              </a:rPr>
              <a:t>МОДЕЛЬНЫЙ РЯД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A3F722-E77F-5E90-2D4D-DF6FD9418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765" y="4195436"/>
            <a:ext cx="4489174" cy="595228"/>
          </a:xfrm>
        </p:spPr>
        <p:txBody>
          <a:bodyPr>
            <a:sp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3300" b="1" dirty="0">
                <a:solidFill>
                  <a:srgbClr val="E5710A"/>
                </a:solidFill>
                <a:latin typeface="NT Somic Semibold" pitchFamily="2" charset="-52"/>
              </a:rPr>
              <a:t>от 12 до 38 метров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8639E2-46D7-B4D4-21D0-AFC93BB12B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66476"/>
            <a:ext cx="2487168" cy="72905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092658D-8E16-A9EB-C272-E670FC017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33" b="54413"/>
          <a:stretch/>
        </p:blipFill>
        <p:spPr>
          <a:xfrm>
            <a:off x="4904263" y="5308803"/>
            <a:ext cx="3090999" cy="94977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0922822-710C-19BD-94A3-A21B24ED66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40" b="54880"/>
          <a:stretch/>
        </p:blipFill>
        <p:spPr>
          <a:xfrm>
            <a:off x="4763827" y="3673192"/>
            <a:ext cx="2821486" cy="102261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A68F43D-205C-49B8-6B69-8700968E9D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3" t="79219" r="14405" b="5977"/>
          <a:stretch/>
        </p:blipFill>
        <p:spPr>
          <a:xfrm>
            <a:off x="5145864" y="2109787"/>
            <a:ext cx="1581593" cy="122675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B6D9E95-0EB5-7C51-1765-E935082982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1" t="16621" r="8426" b="64566"/>
          <a:stretch/>
        </p:blipFill>
        <p:spPr>
          <a:xfrm>
            <a:off x="8581459" y="4471375"/>
            <a:ext cx="2513261" cy="83742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AB8E7AD-F7E1-467A-B554-86A54A413898}"/>
              </a:ext>
            </a:extLst>
          </p:cNvPr>
          <p:cNvSpPr txBox="1"/>
          <p:nvPr/>
        </p:nvSpPr>
        <p:spPr>
          <a:xfrm>
            <a:off x="8561047" y="2701387"/>
            <a:ext cx="278033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rgbClr val="E5710A"/>
                </a:solidFill>
                <a:latin typeface="NT Somic Semibold" pitchFamily="2" charset="-52"/>
              </a:rPr>
              <a:t>Гусеничный</a:t>
            </a:r>
          </a:p>
          <a:p>
            <a:r>
              <a:rPr lang="ru-RU" sz="1600" dirty="0">
                <a:latin typeface="NT Somic Semibold" pitchFamily="2" charset="-52"/>
              </a:rPr>
              <a:t>телескопический </a:t>
            </a:r>
          </a:p>
          <a:p>
            <a:r>
              <a:rPr lang="ru-RU" sz="1600" dirty="0">
                <a:latin typeface="NT Somic Semibold" pitchFamily="2" charset="-52"/>
              </a:rPr>
              <a:t>подъемник дизельный</a:t>
            </a:r>
            <a:br>
              <a:rPr lang="en-US" sz="1600" dirty="0">
                <a:latin typeface="NT Somic Semibold" pitchFamily="2" charset="-52"/>
              </a:rPr>
            </a:br>
            <a:r>
              <a:rPr lang="en-US" sz="900" dirty="0">
                <a:latin typeface="NT Somic Semibold" pitchFamily="2" charset="-52"/>
              </a:rPr>
              <a:t> </a:t>
            </a:r>
            <a:endParaRPr lang="en-US" sz="900" b="1" dirty="0">
              <a:solidFill>
                <a:srgbClr val="E67108"/>
              </a:solidFill>
              <a:latin typeface="NT Somic Semibold" pitchFamily="2" charset="-52"/>
            </a:endParaRPr>
          </a:p>
          <a:p>
            <a:r>
              <a:rPr lang="ru-RU" sz="3300" b="1" dirty="0">
                <a:solidFill>
                  <a:srgbClr val="E67108"/>
                </a:solidFill>
                <a:latin typeface="NT Somic Semibold" pitchFamily="2" charset="-52"/>
              </a:rPr>
              <a:t>19 метров  </a:t>
            </a:r>
          </a:p>
          <a:p>
            <a:endParaRPr lang="ru-RU" dirty="0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923BD229-BD75-9EA8-6504-983CCD17EB88}"/>
              </a:ext>
            </a:extLst>
          </p:cNvPr>
          <p:cNvSpPr/>
          <p:nvPr/>
        </p:nvSpPr>
        <p:spPr>
          <a:xfrm>
            <a:off x="8229599" y="2241550"/>
            <a:ext cx="3087689" cy="3372905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114E7D4C-E336-B944-AA39-70B8C1CA2830}"/>
              </a:ext>
            </a:extLst>
          </p:cNvPr>
          <p:cNvSpPr txBox="1">
            <a:spLocks/>
          </p:cNvSpPr>
          <p:nvPr/>
        </p:nvSpPr>
        <p:spPr>
          <a:xfrm>
            <a:off x="728765" y="2602924"/>
            <a:ext cx="4745588" cy="59522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ru-RU" sz="3300" b="1" dirty="0">
                <a:solidFill>
                  <a:srgbClr val="E5710A"/>
                </a:solidFill>
                <a:latin typeface="NT Somic Semibold" pitchFamily="2" charset="-52"/>
              </a:rPr>
              <a:t>от 6 до 18 метров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9E6EE9B7-64A8-D041-B19C-6FC59A36C357}"/>
              </a:ext>
            </a:extLst>
          </p:cNvPr>
          <p:cNvSpPr txBox="1">
            <a:spLocks/>
          </p:cNvSpPr>
          <p:nvPr/>
        </p:nvSpPr>
        <p:spPr>
          <a:xfrm>
            <a:off x="737970" y="5753363"/>
            <a:ext cx="4489174" cy="59522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ru-RU" sz="3300" b="1" dirty="0">
                <a:solidFill>
                  <a:srgbClr val="E5710A"/>
                </a:solidFill>
                <a:latin typeface="NT Somic Semibold" pitchFamily="2" charset="-52"/>
              </a:rPr>
              <a:t>от 19 до 56 метров </a:t>
            </a:r>
          </a:p>
        </p:txBody>
      </p:sp>
    </p:spTree>
    <p:extLst>
      <p:ext uri="{BB962C8B-B14F-4D97-AF65-F5344CB8AC3E}">
        <p14:creationId xmlns:p14="http://schemas.microsoft.com/office/powerpoint/2010/main" val="1512923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9442447-D711-9367-54DE-047E7B18D6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98" b="25114"/>
          <a:stretch/>
        </p:blipFill>
        <p:spPr>
          <a:xfrm>
            <a:off x="0" y="-1"/>
            <a:ext cx="4404700" cy="159105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D3C7C2-33DD-F74E-593C-10E428A68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6852" y="673868"/>
            <a:ext cx="5930814" cy="77300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latin typeface="NT Somic Semibold" pitchFamily="2" charset="-52"/>
              </a:rPr>
              <a:t>УНИКАЛЬНАЯ МОДЕЛЬ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FF408C9-D91D-D123-AC55-34A892CB34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7" t="19720" r="11251" b="54444"/>
          <a:stretch/>
        </p:blipFill>
        <p:spPr>
          <a:xfrm>
            <a:off x="6479992" y="3845746"/>
            <a:ext cx="5003341" cy="226792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E970A7-63E4-149A-43F7-B524EF935C76}"/>
              </a:ext>
            </a:extLst>
          </p:cNvPr>
          <p:cNvSpPr txBox="1"/>
          <p:nvPr/>
        </p:nvSpPr>
        <p:spPr>
          <a:xfrm>
            <a:off x="407431" y="1726246"/>
            <a:ext cx="113778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3200" dirty="0">
                <a:solidFill>
                  <a:srgbClr val="000000"/>
                </a:solidFill>
                <a:latin typeface="NT Somic Bold" pitchFamily="2" charset="-52"/>
              </a:rPr>
              <a:t>Коленчатый подъемник </a:t>
            </a:r>
            <a:r>
              <a:rPr lang="en-US" sz="3200" dirty="0">
                <a:solidFill>
                  <a:srgbClr val="000000"/>
                </a:solidFill>
                <a:latin typeface="NT Somic Bold" pitchFamily="2" charset="-52"/>
              </a:rPr>
              <a:t>GTZZ-12EJ</a:t>
            </a:r>
            <a:endParaRPr lang="ru-RU" sz="3200" dirty="0">
              <a:solidFill>
                <a:srgbClr val="000000"/>
              </a:solidFill>
              <a:latin typeface="NT Somic Bold" pitchFamily="2" charset="-52"/>
            </a:endParaRPr>
          </a:p>
          <a:p>
            <a:pPr algn="ctr">
              <a:buNone/>
            </a:pPr>
            <a:br>
              <a:rPr lang="ru-RU" sz="3200" dirty="0">
                <a:solidFill>
                  <a:srgbClr val="000000"/>
                </a:solidFill>
                <a:latin typeface="NT Somic Bold" pitchFamily="2" charset="-52"/>
              </a:rPr>
            </a:br>
            <a:endParaRPr lang="ru-RU" sz="3200" dirty="0">
              <a:solidFill>
                <a:srgbClr val="000000"/>
              </a:solidFill>
              <a:latin typeface="NT Somic Bold" pitchFamily="2" charset="-5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5AF180-6F9B-A151-6E2F-087C11871C40}"/>
              </a:ext>
            </a:extLst>
          </p:cNvPr>
          <p:cNvSpPr txBox="1"/>
          <p:nvPr/>
        </p:nvSpPr>
        <p:spPr>
          <a:xfrm>
            <a:off x="757753" y="2860782"/>
            <a:ext cx="5832922" cy="3101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i="0" dirty="0">
                <a:solidFill>
                  <a:srgbClr val="E6710A"/>
                </a:solidFill>
                <a:effectLst/>
                <a:latin typeface="NT Somic Bold" pitchFamily="2" charset="-52"/>
              </a:rPr>
              <a:t>Размеры</a:t>
            </a:r>
            <a:br>
              <a:rPr lang="ru-RU" sz="1400" dirty="0">
                <a:latin typeface="NT Somic Bold" pitchFamily="2" charset="-52"/>
              </a:rPr>
            </a:br>
            <a:r>
              <a:rPr lang="ru-RU" sz="1600" b="0" i="0" dirty="0">
                <a:solidFill>
                  <a:srgbClr val="000000"/>
                </a:solidFill>
                <a:effectLst/>
                <a:latin typeface="NT Somic Bold" pitchFamily="2" charset="-52"/>
              </a:rPr>
              <a:t>Рабочая высота, максимальная, м                       </a:t>
            </a:r>
            <a:r>
              <a:rPr lang="ru-RU" sz="1600" dirty="0">
                <a:solidFill>
                  <a:srgbClr val="000000"/>
                </a:solidFill>
                <a:latin typeface="NT Somic Bold" pitchFamily="2" charset="-52"/>
              </a:rPr>
              <a:t>13,6</a:t>
            </a:r>
            <a:br>
              <a:rPr lang="ru-RU" sz="1600" dirty="0">
                <a:solidFill>
                  <a:srgbClr val="000000"/>
                </a:solidFill>
                <a:latin typeface="NT Somic Bold" pitchFamily="2" charset="-52"/>
              </a:rPr>
            </a:br>
            <a:r>
              <a:rPr lang="ru-RU" sz="1600" dirty="0">
                <a:solidFill>
                  <a:srgbClr val="000000"/>
                </a:solidFill>
                <a:latin typeface="NT Somic Bold" pitchFamily="2" charset="-52"/>
              </a:rPr>
              <a:t>Горизонтальный вылет, максимальный, м          5,5</a:t>
            </a:r>
            <a:br>
              <a:rPr lang="ru-RU" sz="1600" dirty="0">
                <a:latin typeface="NT Somic Bold" pitchFamily="2" charset="-52"/>
              </a:rPr>
            </a:br>
            <a:r>
              <a:rPr lang="ru-RU" sz="1600" b="0" i="0" dirty="0">
                <a:solidFill>
                  <a:srgbClr val="000000"/>
                </a:solidFill>
                <a:effectLst/>
                <a:latin typeface="NT Somic Bold" pitchFamily="2" charset="-52"/>
              </a:rPr>
              <a:t>Длина в сложенном состоянии, м          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NT Somic Bold" pitchFamily="2" charset="-52"/>
              </a:rPr>
              <a:t> 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NT Somic Bold" pitchFamily="2" charset="-52"/>
              </a:rPr>
              <a:t>             5,5</a:t>
            </a:r>
            <a:br>
              <a:rPr lang="ru-RU" sz="1600" dirty="0">
                <a:latin typeface="NT Somic Bold" pitchFamily="2" charset="-52"/>
              </a:rPr>
            </a:br>
            <a:r>
              <a:rPr lang="ru-RU" sz="1600" b="0" i="0" dirty="0">
                <a:solidFill>
                  <a:srgbClr val="000000"/>
                </a:solidFill>
                <a:effectLst/>
                <a:latin typeface="NT Somic Bold" pitchFamily="2" charset="-52"/>
              </a:rPr>
              <a:t>Ширина в сложенном состоянии, м           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NT Somic Bold" pitchFamily="2" charset="-52"/>
              </a:rPr>
              <a:t> 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NT Somic Bold" pitchFamily="2" charset="-52"/>
              </a:rPr>
              <a:t>          1,5</a:t>
            </a:r>
            <a:br>
              <a:rPr lang="ru-RU" sz="1600" dirty="0">
                <a:latin typeface="NT Somic Bold" pitchFamily="2" charset="-52"/>
              </a:rPr>
            </a:br>
            <a:r>
              <a:rPr lang="ru-RU" sz="1600" b="0" i="0" dirty="0">
                <a:solidFill>
                  <a:srgbClr val="000000"/>
                </a:solidFill>
                <a:effectLst/>
                <a:latin typeface="NT Somic Bold" pitchFamily="2" charset="-52"/>
              </a:rPr>
              <a:t>Высота в сложенном состоянии, м              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NT Somic Bold" pitchFamily="2" charset="-52"/>
              </a:rPr>
              <a:t> 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NT Somic Bold" pitchFamily="2" charset="-52"/>
              </a:rPr>
              <a:t>           2</a:t>
            </a:r>
            <a:br>
              <a:rPr lang="ru-RU" sz="1600" dirty="0">
                <a:latin typeface="NT Somic Bold" pitchFamily="2" charset="-52"/>
              </a:rPr>
            </a:br>
            <a:r>
              <a:rPr lang="ru-RU" sz="1600" b="0" i="0" dirty="0">
                <a:solidFill>
                  <a:srgbClr val="000000"/>
                </a:solidFill>
                <a:effectLst/>
                <a:latin typeface="NT Somic Bold" pitchFamily="2" charset="-52"/>
              </a:rPr>
              <a:t>Габариты платформы (Д/Ш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NT Somic Bold" pitchFamily="2" charset="-52"/>
              </a:rPr>
              <a:t>/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NT Somic Bold" pitchFamily="2" charset="-52"/>
              </a:rPr>
              <a:t>В), </a:t>
            </a:r>
            <a:r>
              <a:rPr lang="ru-RU" sz="1600" dirty="0">
                <a:solidFill>
                  <a:srgbClr val="000000"/>
                </a:solidFill>
                <a:latin typeface="NT Somic Bold" pitchFamily="2" charset="-52"/>
              </a:rPr>
              <a:t>м </a:t>
            </a:r>
            <a:r>
              <a:rPr lang="en-US" sz="1600" dirty="0">
                <a:solidFill>
                  <a:srgbClr val="000000"/>
                </a:solidFill>
                <a:latin typeface="NT Somic Bold" pitchFamily="2" charset="-52"/>
              </a:rPr>
              <a:t>    </a:t>
            </a:r>
            <a:r>
              <a:rPr lang="ru-RU" sz="1600" dirty="0">
                <a:solidFill>
                  <a:srgbClr val="000000"/>
                </a:solidFill>
                <a:latin typeface="NT Somic Bold" pitchFamily="2" charset="-52"/>
              </a:rPr>
              <a:t>1,16</a:t>
            </a:r>
            <a:r>
              <a:rPr lang="en-US" sz="1600" dirty="0">
                <a:solidFill>
                  <a:srgbClr val="000000"/>
                </a:solidFill>
                <a:latin typeface="NT Somic Bold" pitchFamily="2" charset="-52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NT Somic Bold" pitchFamily="2" charset="-52"/>
              </a:rPr>
              <a:t>/</a:t>
            </a:r>
            <a:r>
              <a:rPr lang="en-US" sz="1600" dirty="0">
                <a:solidFill>
                  <a:srgbClr val="000000"/>
                </a:solidFill>
                <a:latin typeface="NT Somic Bold" pitchFamily="2" charset="-52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NT Somic Bold" pitchFamily="2" charset="-52"/>
              </a:rPr>
              <a:t>0,73</a:t>
            </a:r>
            <a:r>
              <a:rPr lang="en-US" sz="1600" dirty="0">
                <a:solidFill>
                  <a:srgbClr val="000000"/>
                </a:solidFill>
                <a:latin typeface="NT Somic Bold" pitchFamily="2" charset="-52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NT Somic Bold" pitchFamily="2" charset="-52"/>
              </a:rPr>
              <a:t>/</a:t>
            </a:r>
            <a:r>
              <a:rPr lang="en-US" sz="1600" dirty="0">
                <a:solidFill>
                  <a:srgbClr val="000000"/>
                </a:solidFill>
                <a:latin typeface="NT Somic Bold" pitchFamily="2" charset="-52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NT Somic Bold" pitchFamily="2" charset="-52"/>
              </a:rPr>
              <a:t>1,1</a:t>
            </a:r>
            <a:br>
              <a:rPr lang="ru-RU" sz="1600" dirty="0">
                <a:latin typeface="NT Somic Bold" pitchFamily="2" charset="-52"/>
              </a:rPr>
            </a:br>
            <a:r>
              <a:rPr lang="ru-RU" sz="1600" b="0" i="0" dirty="0">
                <a:solidFill>
                  <a:srgbClr val="000000"/>
                </a:solidFill>
                <a:effectLst/>
                <a:latin typeface="NT Somic Bold" pitchFamily="2" charset="-52"/>
              </a:rPr>
              <a:t>Вес, кг                                     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NT Somic Bold" pitchFamily="2" charset="-52"/>
              </a:rPr>
              <a:t>             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NT Somic Bold" pitchFamily="2" charset="-52"/>
              </a:rPr>
              <a:t>                    4200</a:t>
            </a:r>
            <a:endParaRPr lang="ru-RU" sz="1600" dirty="0">
              <a:latin typeface="NT Somic Bold" pitchFamily="2" charset="-52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0656651-CFBD-FEC1-1B01-6D1192F3CF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680" y="2508915"/>
            <a:ext cx="5809762" cy="170298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F47D983-183A-F813-99B7-9E600DE7DD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66476"/>
            <a:ext cx="2487168" cy="72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877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5C8D64-E4B1-4B63-DB07-E90A849E5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98" b="25114"/>
          <a:stretch/>
        </p:blipFill>
        <p:spPr>
          <a:xfrm>
            <a:off x="0" y="-1"/>
            <a:ext cx="4404700" cy="159105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D031D-005C-F3D2-2F16-74E3DE9EF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31970"/>
            <a:ext cx="10515600" cy="1325563"/>
          </a:xfrm>
        </p:spPr>
        <p:txBody>
          <a:bodyPr/>
          <a:lstStyle/>
          <a:p>
            <a:pPr algn="ctr"/>
            <a:r>
              <a:rPr lang="ru-RU" sz="4000" dirty="0">
                <a:latin typeface="NT Somic Semibold" pitchFamily="2" charset="-52"/>
              </a:rPr>
              <a:t>Коленчатые подъемники </a:t>
            </a:r>
            <a:br>
              <a:rPr lang="ru-RU" sz="4000" dirty="0">
                <a:latin typeface="NT Somic Semibold" pitchFamily="2" charset="-52"/>
              </a:rPr>
            </a:br>
            <a:r>
              <a:rPr lang="ru-RU" sz="4000" dirty="0">
                <a:latin typeface="NT Somic Semibold" pitchFamily="2" charset="-52"/>
              </a:rPr>
              <a:t>в работе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A4D8CD-9708-952A-80F7-832DDB465B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66476"/>
            <a:ext cx="2487168" cy="729051"/>
          </a:xfrm>
          <a:prstGeom prst="rect">
            <a:avLst/>
          </a:prstGeom>
        </p:spPr>
      </p:pic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6728DB15-002F-E6CF-C523-8397DA9C74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464" y="1803808"/>
            <a:ext cx="5801784" cy="4351338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prstMaterial="matte"/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4DB4B90-117D-04FF-A208-0ED1EC1E8A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672" y="1806836"/>
            <a:ext cx="3274821" cy="434831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softEdge rad="0"/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A0A16A7-C19C-DACE-B76B-1E51EDC37D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06"/>
          <a:stretch/>
        </p:blipFill>
        <p:spPr>
          <a:xfrm>
            <a:off x="6797597" y="4147317"/>
            <a:ext cx="5394403" cy="271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19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BFCEDB1-A62E-B7C2-EA6A-EAFCA6362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98" b="25114"/>
          <a:stretch/>
        </p:blipFill>
        <p:spPr>
          <a:xfrm>
            <a:off x="0" y="-1"/>
            <a:ext cx="4404700" cy="159105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081CA1-253B-2E09-6D3A-5D4DD5CE4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03310"/>
            <a:ext cx="10515600" cy="1855509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latin typeface="NT Somic Semibold" pitchFamily="2" charset="-52"/>
              </a:rPr>
              <a:t>ВЫСОКИЕ СТАНДАРТЫ </a:t>
            </a:r>
            <a:br>
              <a:rPr lang="ru-RU" sz="4000" dirty="0">
                <a:latin typeface="NT Somic Semibold" pitchFamily="2" charset="-52"/>
              </a:rPr>
            </a:br>
            <a:r>
              <a:rPr lang="ru-RU" sz="2300" spc="20" dirty="0">
                <a:latin typeface="NT Somic Semibold" pitchFamily="2" charset="-52"/>
              </a:rPr>
              <a:t>ПОСЛЕПРОДАЖНОГО ОБСЛУЖИВАНИЯ </a:t>
            </a:r>
            <a:br>
              <a:rPr lang="ru-RU" dirty="0">
                <a:latin typeface="NT Somic Semibold" pitchFamily="2" charset="-52"/>
              </a:rPr>
            </a:br>
            <a:endParaRPr lang="ru-RU" dirty="0">
              <a:latin typeface="NT Somic Semibold" pitchFamily="2" charset="-52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5AC2B79-244E-B7D9-E4D6-AF8811501D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57"/>
          <a:stretch/>
        </p:blipFill>
        <p:spPr>
          <a:xfrm>
            <a:off x="6934200" y="4190821"/>
            <a:ext cx="5257800" cy="2667179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876F4C3-E5CA-E209-2D9A-4A89350BC1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66476"/>
            <a:ext cx="2487168" cy="7290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ED6DD5-8B30-08A1-B8B7-E6C4C188A8F3}"/>
              </a:ext>
            </a:extLst>
          </p:cNvPr>
          <p:cNvSpPr txBox="1"/>
          <p:nvPr/>
        </p:nvSpPr>
        <p:spPr>
          <a:xfrm>
            <a:off x="2478344" y="2182237"/>
            <a:ext cx="794131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>
                <a:latin typeface="NT Somic Bold" pitchFamily="2" charset="-52"/>
              </a:rPr>
              <a:t>Организован центральный склад</a:t>
            </a:r>
            <a:r>
              <a:rPr lang="ru-RU" sz="1600" dirty="0">
                <a:latin typeface="NT Somic Bold" pitchFamily="2" charset="-52"/>
              </a:rPr>
              <a:t>, налажены регулярные поставки запасных частей.</a:t>
            </a:r>
            <a:r>
              <a:rPr lang="en-US" sz="1600" dirty="0">
                <a:latin typeface="NT Somic Bold" pitchFamily="2" charset="-52"/>
              </a:rPr>
              <a:t> </a:t>
            </a:r>
            <a:r>
              <a:rPr lang="ru-RU" sz="1600" dirty="0">
                <a:latin typeface="NT Somic Bold" pitchFamily="2" charset="-52"/>
              </a:rPr>
              <a:t>Русифицированные каталоги запасных частей.</a:t>
            </a:r>
          </a:p>
          <a:p>
            <a:endParaRPr lang="ru-RU" sz="1600" dirty="0">
              <a:latin typeface="NT Somic Bold" pitchFamily="2" charset="-52"/>
            </a:endParaRPr>
          </a:p>
          <a:p>
            <a:r>
              <a:rPr lang="ru-RU" u="sng" dirty="0">
                <a:latin typeface="NT Somic Bold" pitchFamily="2" charset="-52"/>
              </a:rPr>
              <a:t>Квалифицированные специалисты</a:t>
            </a:r>
            <a:r>
              <a:rPr lang="ru-RU" sz="1600" dirty="0">
                <a:latin typeface="NT Somic Bold" pitchFamily="2" charset="-52"/>
              </a:rPr>
              <a:t>:</a:t>
            </a:r>
          </a:p>
          <a:p>
            <a:r>
              <a:rPr lang="ru-RU" sz="1600" dirty="0">
                <a:solidFill>
                  <a:srgbClr val="E5710A"/>
                </a:solidFill>
                <a:latin typeface="NT Somic Bold" pitchFamily="2" charset="-52"/>
              </a:rPr>
              <a:t>В штате работают сотрудники, владеющие китайским языком, что позволяет наладить эффективное и быстрое взаимодействие с производителем.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600" dirty="0">
              <a:latin typeface="NT Somic Bold" pitchFamily="2" charset="-52"/>
            </a:endParaRPr>
          </a:p>
          <a:p>
            <a:r>
              <a:rPr lang="ru-RU" u="sng" dirty="0">
                <a:latin typeface="NT Somic Bold" pitchFamily="2" charset="-52"/>
              </a:rPr>
              <a:t>Постоянное обучение и развитие</a:t>
            </a:r>
            <a:r>
              <a:rPr lang="ru-RU" sz="1600" dirty="0">
                <a:latin typeface="NT Somic Bold" pitchFamily="2" charset="-52"/>
              </a:rPr>
              <a:t>:</a:t>
            </a:r>
          </a:p>
          <a:p>
            <a:r>
              <a:rPr lang="ru-RU" sz="1600" dirty="0">
                <a:solidFill>
                  <a:srgbClr val="E5710A"/>
                </a:solidFill>
                <a:latin typeface="NT Somic Bold" pitchFamily="2" charset="-52"/>
              </a:rPr>
              <a:t>Проводим регулярные обучающие курсы для менеджеров по продажам</a:t>
            </a:r>
            <a:r>
              <a:rPr lang="en-US" sz="1600" dirty="0">
                <a:solidFill>
                  <a:srgbClr val="E5710A"/>
                </a:solidFill>
                <a:latin typeface="NT Somic Bold" pitchFamily="2" charset="-52"/>
              </a:rPr>
              <a:t> </a:t>
            </a:r>
            <a:r>
              <a:rPr lang="ru-RU" sz="1600" dirty="0">
                <a:solidFill>
                  <a:srgbClr val="E5710A"/>
                </a:solidFill>
                <a:latin typeface="NT Somic Bold" pitchFamily="2" charset="-52"/>
              </a:rPr>
              <a:t>и сотрудников отдела сервиса.</a:t>
            </a:r>
          </a:p>
          <a:p>
            <a:endParaRPr lang="ru-RU" sz="1600" dirty="0">
              <a:latin typeface="NT Somic Bold" pitchFamily="2" charset="-52"/>
            </a:endParaRPr>
          </a:p>
          <a:p>
            <a:r>
              <a:rPr lang="ru-RU" u="sng" dirty="0">
                <a:latin typeface="NT Somic Bold" pitchFamily="2" charset="-52"/>
              </a:rPr>
              <a:t>Техническая поддержка</a:t>
            </a:r>
            <a:r>
              <a:rPr lang="ru-RU" sz="1600" dirty="0">
                <a:latin typeface="NT Somic Bold" pitchFamily="2" charset="-52"/>
              </a:rPr>
              <a:t> по всей территории Российской Федерации.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68A9F1E-DC3F-CBE6-DD6A-E7D94AABBD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015" y="4772422"/>
            <a:ext cx="695621" cy="69562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607CCC0-C974-7672-7E57-BB1C982B9B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178" y="4137392"/>
            <a:ext cx="476502" cy="35737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BA0D421-6090-0A77-F1CB-C0F857B902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310" y="2983618"/>
            <a:ext cx="695621" cy="69562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4E31D7A-02D1-3C85-12BE-5174436C6A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494" y="2227890"/>
            <a:ext cx="495711" cy="49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94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BFCEDB1-A62E-B7C2-EA6A-EAFCA6362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98" b="25114"/>
          <a:stretch/>
        </p:blipFill>
        <p:spPr>
          <a:xfrm>
            <a:off x="0" y="-1"/>
            <a:ext cx="4404700" cy="159105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081CA1-253B-2E09-6D3A-5D4DD5CE4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5123" y="732765"/>
            <a:ext cx="6451917" cy="695096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latin typeface="NT Somic Semibold" pitchFamily="2" charset="-52"/>
              </a:rPr>
              <a:t>НАМ ДОВЕРЯЮТ</a:t>
            </a:r>
            <a:endParaRPr lang="ru-RU" dirty="0">
              <a:latin typeface="NT Somic Semibold" pitchFamily="2" charset="-52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5AC2B79-244E-B7D9-E4D6-AF8811501D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57"/>
          <a:stretch/>
        </p:blipFill>
        <p:spPr>
          <a:xfrm>
            <a:off x="6934200" y="4190821"/>
            <a:ext cx="5257800" cy="2667179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876F4C3-E5CA-E209-2D9A-4A89350BC1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66476"/>
            <a:ext cx="2487168" cy="7290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ED6DD5-8B30-08A1-B8B7-E6C4C188A8F3}"/>
              </a:ext>
            </a:extLst>
          </p:cNvPr>
          <p:cNvSpPr txBox="1"/>
          <p:nvPr/>
        </p:nvSpPr>
        <p:spPr>
          <a:xfrm>
            <a:off x="1019175" y="3750821"/>
            <a:ext cx="73018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latin typeface="NT Somic" pitchFamily="2" charset="0"/>
            </a:endParaRPr>
          </a:p>
          <a:p>
            <a:r>
              <a:rPr lang="ru-RU" sz="1400" dirty="0">
                <a:latin typeface="NT Somic" pitchFamily="2" charset="0"/>
              </a:rPr>
              <a:t>На заводе </a:t>
            </a:r>
            <a:r>
              <a:rPr lang="en" sz="1400" dirty="0">
                <a:latin typeface="NT Somic" pitchFamily="2" charset="0"/>
              </a:rPr>
              <a:t>SKYBOOM </a:t>
            </a:r>
            <a:r>
              <a:rPr lang="ru-RU" sz="1400" dirty="0">
                <a:latin typeface="NT Somic" pitchFamily="2" charset="0"/>
              </a:rPr>
              <a:t>в городе </a:t>
            </a:r>
            <a:r>
              <a:rPr lang="ru-RU" sz="1400" dirty="0" err="1">
                <a:latin typeface="NT Somic" pitchFamily="2" charset="0"/>
              </a:rPr>
              <a:t>Чанша</a:t>
            </a:r>
            <a:r>
              <a:rPr lang="ru-RU" sz="1400" dirty="0">
                <a:latin typeface="NT Somic" pitchFamily="2" charset="0"/>
              </a:rPr>
              <a:t> (</a:t>
            </a:r>
            <a:r>
              <a:rPr lang="en" sz="1400" dirty="0">
                <a:latin typeface="NT Somic" pitchFamily="2" charset="0"/>
              </a:rPr>
              <a:t>Changsha) </a:t>
            </a:r>
            <a:r>
              <a:rPr lang="ru-RU" sz="1400" dirty="0">
                <a:latin typeface="NT Somic" pitchFamily="2" charset="0"/>
              </a:rPr>
              <a:t>работает профессиональная научно-исследовательская и производственная команда, использующая самые передовые технологии.</a:t>
            </a:r>
            <a:br>
              <a:rPr lang="ru-RU" sz="1400" dirty="0">
                <a:latin typeface="NT Somic" pitchFamily="2" charset="0"/>
              </a:rPr>
            </a:br>
            <a:br>
              <a:rPr lang="ru-RU" sz="1400" dirty="0">
                <a:latin typeface="NT Somic" pitchFamily="2" charset="0"/>
              </a:rPr>
            </a:br>
            <a:r>
              <a:rPr lang="ru-RU" sz="1400" dirty="0">
                <a:latin typeface="NT Somic" pitchFamily="2" charset="0"/>
              </a:rPr>
              <a:t>Стандарты качества подтверждены сертификатами </a:t>
            </a:r>
            <a:r>
              <a:rPr lang="en" sz="1400" dirty="0">
                <a:latin typeface="NT Somic" pitchFamily="2" charset="0"/>
              </a:rPr>
              <a:t>CE </a:t>
            </a:r>
            <a:r>
              <a:rPr lang="ru-RU" sz="1400" dirty="0">
                <a:latin typeface="NT Somic" pitchFamily="2" charset="0"/>
              </a:rPr>
              <a:t>и </a:t>
            </a:r>
            <a:r>
              <a:rPr lang="en" sz="1400" dirty="0">
                <a:latin typeface="NT Somic" pitchFamily="2" charset="0"/>
              </a:rPr>
              <a:t>ISO9001, </a:t>
            </a:r>
            <a:r>
              <a:rPr lang="ru-RU" sz="1400" dirty="0">
                <a:latin typeface="NT Somic" pitchFamily="2" charset="0"/>
              </a:rPr>
              <a:t>производитель удостоен титула «Национальное высокотехнологичное предприятие». За качество, надежность и инновационность продукция бренда была неоднократно удостоена высоких наград профильных отраслевых ассоциаций.   </a:t>
            </a:r>
            <a:r>
              <a:rPr lang="en-US" sz="1400" dirty="0">
                <a:latin typeface="NT Somic" pitchFamily="2" charset="0"/>
              </a:rPr>
              <a:t> </a:t>
            </a:r>
            <a:endParaRPr lang="ru-RU" sz="1400" dirty="0">
              <a:latin typeface="NT Somic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B18366-554A-CF41-988E-8BB0F499898E}"/>
              </a:ext>
            </a:extLst>
          </p:cNvPr>
          <p:cNvSpPr txBox="1"/>
          <p:nvPr/>
        </p:nvSpPr>
        <p:spPr>
          <a:xfrm>
            <a:off x="926861" y="2579648"/>
            <a:ext cx="18806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NT Somic" pitchFamily="2" charset="0"/>
              </a:rPr>
              <a:t>сертификация </a:t>
            </a:r>
            <a:br>
              <a:rPr lang="en-US" dirty="0">
                <a:latin typeface="NT Somic" pitchFamily="2" charset="0"/>
              </a:rPr>
            </a:br>
            <a:r>
              <a:rPr lang="ru-RU" dirty="0">
                <a:latin typeface="NT Somic" pitchFamily="2" charset="0"/>
              </a:rPr>
              <a:t>по российским</a:t>
            </a:r>
            <a:br>
              <a:rPr lang="ru-RU" dirty="0">
                <a:latin typeface="NT Somic" pitchFamily="2" charset="0"/>
              </a:rPr>
            </a:br>
            <a:r>
              <a:rPr lang="ru-RU" dirty="0">
                <a:latin typeface="NT Somic" pitchFamily="2" charset="0"/>
              </a:rPr>
              <a:t>стандартам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0BBD71E2-E447-2F4E-BE28-2F4DF68BBB65}"/>
              </a:ext>
            </a:extLst>
          </p:cNvPr>
          <p:cNvSpPr txBox="1">
            <a:spLocks/>
          </p:cNvSpPr>
          <p:nvPr/>
        </p:nvSpPr>
        <p:spPr>
          <a:xfrm>
            <a:off x="890588" y="1979993"/>
            <a:ext cx="1952109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rgbClr val="E6710A"/>
                </a:solidFill>
                <a:latin typeface="NT Somic Bold" pitchFamily="2" charset="-52"/>
              </a:rPr>
              <a:t>1</a:t>
            </a:r>
            <a:r>
              <a:rPr lang="ru-RU" sz="4000" b="1" dirty="0">
                <a:solidFill>
                  <a:srgbClr val="E6710A"/>
                </a:solidFill>
                <a:latin typeface="NT Somic Bold" pitchFamily="2" charset="-52"/>
              </a:rPr>
              <a:t>0</a:t>
            </a:r>
            <a:r>
              <a:rPr lang="en-US" sz="4000" b="1" dirty="0">
                <a:solidFill>
                  <a:srgbClr val="E6710A"/>
                </a:solidFill>
                <a:latin typeface="NT Somic Bold" pitchFamily="2" charset="-52"/>
              </a:rPr>
              <a:t>0%</a:t>
            </a:r>
            <a:endParaRPr lang="ru-RU" sz="4000" b="1" dirty="0">
              <a:solidFill>
                <a:srgbClr val="E6710A"/>
              </a:solidFill>
              <a:latin typeface="NT Somic Bold" pitchFamily="2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D13565-E1F9-EE4A-9216-3E5A661E3645}"/>
              </a:ext>
            </a:extLst>
          </p:cNvPr>
          <p:cNvSpPr txBox="1"/>
          <p:nvPr/>
        </p:nvSpPr>
        <p:spPr>
          <a:xfrm>
            <a:off x="3842282" y="2575524"/>
            <a:ext cx="1784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NT Somic" pitchFamily="2" charset="0"/>
              </a:rPr>
              <a:t>гарантия</a:t>
            </a:r>
            <a:br>
              <a:rPr lang="ru-RU" dirty="0">
                <a:latin typeface="NT Somic" pitchFamily="2" charset="0"/>
              </a:rPr>
            </a:br>
            <a:r>
              <a:rPr lang="ru-RU" dirty="0">
                <a:latin typeface="NT Somic" pitchFamily="2" charset="0"/>
              </a:rPr>
              <a:t>на все модели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D6C22F-BCC0-5743-A4D5-B654DAEB5BEC}"/>
              </a:ext>
            </a:extLst>
          </p:cNvPr>
          <p:cNvSpPr txBox="1"/>
          <p:nvPr/>
        </p:nvSpPr>
        <p:spPr>
          <a:xfrm>
            <a:off x="6661523" y="2573168"/>
            <a:ext cx="21884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NT Somic" pitchFamily="2" charset="0"/>
              </a:rPr>
              <a:t>единиц – </a:t>
            </a:r>
            <a:br>
              <a:rPr lang="ru-RU" dirty="0">
                <a:latin typeface="NT Somic" pitchFamily="2" charset="0"/>
              </a:rPr>
            </a:br>
            <a:r>
              <a:rPr lang="en" dirty="0">
                <a:latin typeface="NT Somic" pitchFamily="2" charset="0"/>
              </a:rPr>
              <a:t>c</a:t>
            </a:r>
            <a:r>
              <a:rPr lang="ru-RU" dirty="0">
                <a:latin typeface="NT Somic" pitchFamily="2" charset="0"/>
              </a:rPr>
              <a:t>клад запчастей </a:t>
            </a:r>
            <a:br>
              <a:rPr lang="ru-RU" dirty="0">
                <a:latin typeface="NT Somic" pitchFamily="2" charset="0"/>
              </a:rPr>
            </a:br>
            <a:r>
              <a:rPr lang="ru-RU" dirty="0">
                <a:latin typeface="NT Somic" pitchFamily="2" charset="0"/>
              </a:rPr>
              <a:t>и комплектующих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695E99DB-BBE2-FF46-BC5C-CB94EE263DE8}"/>
              </a:ext>
            </a:extLst>
          </p:cNvPr>
          <p:cNvSpPr txBox="1">
            <a:spLocks/>
          </p:cNvSpPr>
          <p:nvPr/>
        </p:nvSpPr>
        <p:spPr>
          <a:xfrm>
            <a:off x="3825949" y="1979993"/>
            <a:ext cx="1952109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4000" b="1" dirty="0">
                <a:solidFill>
                  <a:srgbClr val="E6710A"/>
                </a:solidFill>
                <a:latin typeface="NT Somic Bold" pitchFamily="2" charset="-52"/>
              </a:rPr>
              <a:t>2 года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3FFB1134-38E2-A84C-A3CD-CCBB0C97E521}"/>
              </a:ext>
            </a:extLst>
          </p:cNvPr>
          <p:cNvSpPr txBox="1">
            <a:spLocks/>
          </p:cNvSpPr>
          <p:nvPr/>
        </p:nvSpPr>
        <p:spPr>
          <a:xfrm>
            <a:off x="6761310" y="1979993"/>
            <a:ext cx="1952109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4000" b="1" dirty="0">
                <a:solidFill>
                  <a:srgbClr val="E6710A"/>
                </a:solidFill>
                <a:latin typeface="NT Somic Bold" pitchFamily="2" charset="-52"/>
              </a:rPr>
              <a:t>5000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2A0DC185-0060-7C4A-94E2-2DB8E62DABBA}"/>
              </a:ext>
            </a:extLst>
          </p:cNvPr>
          <p:cNvSpPr txBox="1">
            <a:spLocks/>
          </p:cNvSpPr>
          <p:nvPr/>
        </p:nvSpPr>
        <p:spPr>
          <a:xfrm>
            <a:off x="9696671" y="1979993"/>
            <a:ext cx="1952109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4000" b="1" dirty="0">
                <a:solidFill>
                  <a:srgbClr val="E6710A"/>
                </a:solidFill>
                <a:latin typeface="NT Somic Bold" pitchFamily="2" charset="-52"/>
              </a:rPr>
              <a:t>30+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F48301-0C5D-C24D-8F41-3545F734C73F}"/>
              </a:ext>
            </a:extLst>
          </p:cNvPr>
          <p:cNvSpPr txBox="1"/>
          <p:nvPr/>
        </p:nvSpPr>
        <p:spPr>
          <a:xfrm>
            <a:off x="9884720" y="2586607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NT Somic" pitchFamily="2" charset="0"/>
              </a:rPr>
              <a:t>стран </a:t>
            </a:r>
            <a:br>
              <a:rPr lang="ru-RU" dirty="0">
                <a:latin typeface="NT Somic" pitchFamily="2" charset="0"/>
              </a:rPr>
            </a:br>
            <a:r>
              <a:rPr lang="ru-RU" dirty="0">
                <a:latin typeface="NT Somic" pitchFamily="2" charset="0"/>
              </a:rPr>
              <a:t>география</a:t>
            </a:r>
          </a:p>
          <a:p>
            <a:pPr algn="ctr"/>
            <a:r>
              <a:rPr lang="ru-RU" dirty="0">
                <a:latin typeface="NT Somic" pitchFamily="2" charset="0"/>
              </a:rPr>
              <a:t>присутствия</a:t>
            </a:r>
          </a:p>
        </p:txBody>
      </p:sp>
      <p:sp>
        <p:nvSpPr>
          <p:cNvPr id="18" name="Прямоугольник: скругленные углы 15">
            <a:extLst>
              <a:ext uri="{FF2B5EF4-FFF2-40B4-BE49-F238E27FC236}">
                <a16:creationId xmlns:a16="http://schemas.microsoft.com/office/drawing/2014/main" id="{CCA51702-333D-964D-8970-9482B8978939}"/>
              </a:ext>
            </a:extLst>
          </p:cNvPr>
          <p:cNvSpPr/>
          <p:nvPr/>
        </p:nvSpPr>
        <p:spPr>
          <a:xfrm>
            <a:off x="839787" y="3777622"/>
            <a:ext cx="7582853" cy="2207194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670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265103B5-E152-834C-B77E-E7BC36574435}"/>
              </a:ext>
            </a:extLst>
          </p:cNvPr>
          <p:cNvSpPr/>
          <p:nvPr/>
        </p:nvSpPr>
        <p:spPr>
          <a:xfrm>
            <a:off x="4261822" y="4300137"/>
            <a:ext cx="3067377" cy="2016125"/>
          </a:xfrm>
          <a:prstGeom prst="roundRect">
            <a:avLst/>
          </a:prstGeom>
          <a:solidFill>
            <a:srgbClr val="E671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2038A617-D0FF-BC44-B0F6-115D04B32085}"/>
              </a:ext>
            </a:extLst>
          </p:cNvPr>
          <p:cNvSpPr/>
          <p:nvPr/>
        </p:nvSpPr>
        <p:spPr>
          <a:xfrm>
            <a:off x="839789" y="4292600"/>
            <a:ext cx="3071811" cy="2016126"/>
          </a:xfrm>
          <a:prstGeom prst="roundRect">
            <a:avLst/>
          </a:prstGeom>
          <a:solidFill>
            <a:srgbClr val="B6B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DF8B26D-E8AA-9C62-0B6A-DA7B1CBB9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8935" y="214086"/>
            <a:ext cx="6231533" cy="3179353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B854447D-D475-8DD1-F2FA-92A0372875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78" y="214088"/>
            <a:ext cx="4852426" cy="1627635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F7429BA-B03D-5691-9A7C-EAB2E53718B9}"/>
              </a:ext>
            </a:extLst>
          </p:cNvPr>
          <p:cNvSpPr txBox="1"/>
          <p:nvPr/>
        </p:nvSpPr>
        <p:spPr>
          <a:xfrm>
            <a:off x="751486" y="3295153"/>
            <a:ext cx="4308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NT Somic" pitchFamily="2" charset="0"/>
              </a:rPr>
              <a:t>Партнер Национальной ассоциации арендодателей строительной техники (НААСТ) 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6E20BC4-E293-89B2-C69F-408E1BFAEF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570173"/>
            <a:ext cx="1436051" cy="70051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0DEF33-F428-CC48-BA2F-697A17333D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667" y="4855935"/>
            <a:ext cx="1333085" cy="133308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37ACFA-B866-664F-8639-C9CDCCD5BC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20" y="4870692"/>
            <a:ext cx="1298840" cy="12988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682424-06BD-BB4F-AA0D-F3A7EC1C9479}"/>
              </a:ext>
            </a:extLst>
          </p:cNvPr>
          <p:cNvSpPr txBox="1"/>
          <p:nvPr/>
        </p:nvSpPr>
        <p:spPr>
          <a:xfrm>
            <a:off x="1023807" y="4466157"/>
            <a:ext cx="2768707" cy="15960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dirty="0">
                <a:latin typeface="NT Somic" pitchFamily="2" charset="0"/>
              </a:rPr>
              <a:t>АДРЕС</a:t>
            </a:r>
            <a:endParaRPr lang="en-US" dirty="0">
              <a:latin typeface="NT Somic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900" dirty="0">
                <a:latin typeface="NT Somic" pitchFamily="2" charset="0"/>
              </a:rPr>
              <a:t> </a:t>
            </a:r>
            <a:endParaRPr lang="ru-RU" sz="900" dirty="0">
              <a:latin typeface="NT Somic" pitchFamily="2" charset="0"/>
            </a:endParaRPr>
          </a:p>
          <a:p>
            <a:pPr>
              <a:lnSpc>
                <a:spcPct val="120000"/>
              </a:lnSpc>
            </a:pPr>
            <a:r>
              <a:rPr lang="ru-RU" sz="1400" dirty="0">
                <a:latin typeface="NT Somic" pitchFamily="2" charset="0"/>
              </a:rPr>
              <a:t>123112, РФ, Москва,</a:t>
            </a:r>
          </a:p>
          <a:p>
            <a:pPr>
              <a:lnSpc>
                <a:spcPct val="120000"/>
              </a:lnSpc>
            </a:pPr>
            <a:r>
              <a:rPr lang="ru-RU" sz="1400" dirty="0">
                <a:latin typeface="NT Somic" pitchFamily="2" charset="0"/>
              </a:rPr>
              <a:t>Пресненская набережная, 12,</a:t>
            </a:r>
          </a:p>
          <a:p>
            <a:pPr>
              <a:lnSpc>
                <a:spcPct val="120000"/>
              </a:lnSpc>
            </a:pPr>
            <a:r>
              <a:rPr lang="ru-RU" sz="1400" dirty="0">
                <a:latin typeface="NT Somic" pitchFamily="2" charset="0"/>
              </a:rPr>
              <a:t>Башня Федерация, пом. 2/63</a:t>
            </a:r>
            <a:br>
              <a:rPr lang="ru-RU" sz="1400" dirty="0">
                <a:latin typeface="NT Somic" pitchFamily="2" charset="0"/>
              </a:rPr>
            </a:br>
            <a:r>
              <a:rPr lang="ru-RU" sz="1400" dirty="0">
                <a:latin typeface="NT Somic" pitchFamily="2" charset="0"/>
              </a:rPr>
              <a:t>ООО «</a:t>
            </a:r>
            <a:r>
              <a:rPr lang="ru-RU" sz="1400" dirty="0" err="1">
                <a:latin typeface="NT Somic" pitchFamily="2" charset="0"/>
              </a:rPr>
              <a:t>Скайбум</a:t>
            </a:r>
            <a:r>
              <a:rPr lang="ru-RU" sz="1400" dirty="0">
                <a:latin typeface="NT Somic" pitchFamily="2" charset="0"/>
              </a:rPr>
              <a:t>»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6BA281-972E-7E46-A43B-11F6C4DEF0A9}"/>
              </a:ext>
            </a:extLst>
          </p:cNvPr>
          <p:cNvSpPr txBox="1"/>
          <p:nvPr/>
        </p:nvSpPr>
        <p:spPr>
          <a:xfrm>
            <a:off x="4511295" y="4488619"/>
            <a:ext cx="2550698" cy="15743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NT Somic" pitchFamily="2" charset="0"/>
              </a:rPr>
              <a:t>КОНТАКТЫ</a:t>
            </a:r>
            <a:endParaRPr lang="en-US" dirty="0">
              <a:latin typeface="NT Somic" pitchFamily="2" charset="0"/>
            </a:endParaRPr>
          </a:p>
          <a:p>
            <a:r>
              <a:rPr lang="en-US" sz="900" dirty="0">
                <a:latin typeface="NT Somic" pitchFamily="2" charset="0"/>
              </a:rPr>
              <a:t> </a:t>
            </a:r>
            <a:endParaRPr lang="ru-RU" sz="900" dirty="0">
              <a:latin typeface="NT Somic" pitchFamily="2" charset="0"/>
            </a:endParaRPr>
          </a:p>
          <a:p>
            <a:pPr algn="ctr">
              <a:lnSpc>
                <a:spcPct val="120000"/>
              </a:lnSpc>
            </a:pPr>
            <a:r>
              <a:rPr lang="ru-RU" sz="2000" dirty="0">
                <a:latin typeface="NT Somic" pitchFamily="2" charset="0"/>
              </a:rPr>
              <a:t>+</a:t>
            </a:r>
            <a:r>
              <a:rPr lang="ru-RU" sz="2000" spc="50" dirty="0">
                <a:latin typeface="NT Somic" pitchFamily="2" charset="0"/>
              </a:rPr>
              <a:t>7 (495) 532 88 84</a:t>
            </a:r>
          </a:p>
          <a:p>
            <a:pPr algn="ctr">
              <a:lnSpc>
                <a:spcPct val="120000"/>
              </a:lnSpc>
            </a:pPr>
            <a:r>
              <a:rPr lang="en-US" sz="2000" spc="50" dirty="0" err="1">
                <a:latin typeface="NT Somic" pitchFamily="2" charset="0"/>
              </a:rPr>
              <a:t>info@sky-boom.ru</a:t>
            </a:r>
            <a:endParaRPr lang="en-US" sz="2000" spc="50" dirty="0">
              <a:latin typeface="NT Somic" pitchFamily="2" charset="0"/>
            </a:endParaRPr>
          </a:p>
          <a:p>
            <a:pPr algn="ctr">
              <a:lnSpc>
                <a:spcPct val="120000"/>
              </a:lnSpc>
            </a:pPr>
            <a:r>
              <a:rPr lang="en" sz="2000" spc="50" dirty="0">
                <a:latin typeface="NT Somic" pitchFamily="2" charset="0"/>
              </a:rPr>
              <a:t>sky-</a:t>
            </a:r>
            <a:r>
              <a:rPr lang="en" sz="2000" spc="50" dirty="0" err="1">
                <a:latin typeface="NT Somic" pitchFamily="2" charset="0"/>
              </a:rPr>
              <a:t>boom.ru</a:t>
            </a:r>
            <a:endParaRPr lang="ru-RU" sz="2000" spc="50" dirty="0">
              <a:latin typeface="NT Somic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481B0D-FBCD-104C-8B31-99F5BDA0FED2}"/>
              </a:ext>
            </a:extLst>
          </p:cNvPr>
          <p:cNvSpPr txBox="1"/>
          <p:nvPr/>
        </p:nvSpPr>
        <p:spPr>
          <a:xfrm>
            <a:off x="8491117" y="4488619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T Somic" pitchFamily="2" charset="0"/>
              </a:rPr>
              <a:t>VK</a:t>
            </a:r>
            <a:endParaRPr lang="ru-RU" dirty="0">
              <a:latin typeface="NT Somic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78DE0A-3A2D-224B-BF70-609D112A7E19}"/>
              </a:ext>
            </a:extLst>
          </p:cNvPr>
          <p:cNvSpPr txBox="1"/>
          <p:nvPr/>
        </p:nvSpPr>
        <p:spPr>
          <a:xfrm>
            <a:off x="9596010" y="4486603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T Somic" pitchFamily="2" charset="0"/>
              </a:rPr>
              <a:t>TELEGRAM</a:t>
            </a:r>
            <a:endParaRPr lang="ru-RU" dirty="0">
              <a:latin typeface="NT Somic" pitchFamily="2" charset="0"/>
            </a:endParaRPr>
          </a:p>
        </p:txBody>
      </p:sp>
      <p:sp>
        <p:nvSpPr>
          <p:cNvPr id="20" name="Прямоугольник: скругленные углы 15">
            <a:extLst>
              <a:ext uri="{FF2B5EF4-FFF2-40B4-BE49-F238E27FC236}">
                <a16:creationId xmlns:a16="http://schemas.microsoft.com/office/drawing/2014/main" id="{E490037C-A269-124D-9EF1-D5EFC0C5F726}"/>
              </a:ext>
            </a:extLst>
          </p:cNvPr>
          <p:cNvSpPr/>
          <p:nvPr/>
        </p:nvSpPr>
        <p:spPr>
          <a:xfrm>
            <a:off x="7679421" y="4300136"/>
            <a:ext cx="3637867" cy="2016125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8759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503</Words>
  <Application>Microsoft Office PowerPoint</Application>
  <PresentationFormat>Широкоэкранный</PresentationFormat>
  <Paragraphs>76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NT Somic</vt:lpstr>
      <vt:lpstr>NT Somic Bold</vt:lpstr>
      <vt:lpstr>NT Somic Semibold</vt:lpstr>
      <vt:lpstr>Тема Office</vt:lpstr>
      <vt:lpstr>Презентация PowerPoint</vt:lpstr>
      <vt:lpstr>ИСТОРИЯ БРЕНДА</vt:lpstr>
      <vt:lpstr> МОДЕЛЬНЫЙ РЯД </vt:lpstr>
      <vt:lpstr>УНИКАЛЬНАЯ МОДЕЛЬ</vt:lpstr>
      <vt:lpstr>Коленчатые подъемники  в работе</vt:lpstr>
      <vt:lpstr>ВЫСОКИЕ СТАНДАРТЫ  ПОСЛЕПРОДАЖНОГО ОБСЛУЖИВАНИЯ  </vt:lpstr>
      <vt:lpstr>НАМ ДОВЕРЯЮТ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Huaxun Group</dc:creator>
  <cp:lastModifiedBy>Huaxun Group</cp:lastModifiedBy>
  <cp:revision>24</cp:revision>
  <cp:lastPrinted>2025-05-27T19:09:43Z</cp:lastPrinted>
  <dcterms:created xsi:type="dcterms:W3CDTF">2025-05-27T09:03:43Z</dcterms:created>
  <dcterms:modified xsi:type="dcterms:W3CDTF">2025-05-28T08:11:52Z</dcterms:modified>
</cp:coreProperties>
</file>